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Lst>
  <p:notesMasterIdLst>
    <p:notesMasterId r:id="rId14"/>
  </p:notesMasterIdLst>
  <p:sldIdLst>
    <p:sldId id="256" r:id="rId2"/>
    <p:sldId id="261" r:id="rId3"/>
    <p:sldId id="263" r:id="rId4"/>
    <p:sldId id="277" r:id="rId5"/>
    <p:sldId id="282" r:id="rId6"/>
    <p:sldId id="284" r:id="rId7"/>
    <p:sldId id="410" r:id="rId8"/>
    <p:sldId id="295" r:id="rId9"/>
    <p:sldId id="297" r:id="rId10"/>
    <p:sldId id="299" r:id="rId11"/>
    <p:sldId id="302" r:id="rId12"/>
    <p:sldId id="303"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94590" autoAdjust="0"/>
  </p:normalViewPr>
  <p:slideViewPr>
    <p:cSldViewPr snapToGrid="0">
      <p:cViewPr varScale="1">
        <p:scale>
          <a:sx n="108" d="100"/>
          <a:sy n="108" d="100"/>
        </p:scale>
        <p:origin x="600"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22E4641-9C2F-4D98-8779-66E04C537B6C}" type="datetimeFigureOut">
              <a:rPr lang="en-US" smtClean="0"/>
              <a:t>3/1/2021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E2A7F6B-38DF-4DA2-B081-68AC5D7763C9}" type="slidenum">
              <a:rPr lang="en-US" smtClean="0"/>
              <a:t>‹#›</a:t>
            </a:fld>
            <a:endParaRPr lang="en-US"/>
          </a:p>
        </p:txBody>
      </p:sp>
    </p:spTree>
    <p:extLst>
      <p:ext uri="{BB962C8B-B14F-4D97-AF65-F5344CB8AC3E}">
        <p14:creationId xmlns:p14="http://schemas.microsoft.com/office/powerpoint/2010/main" val="77562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7F6B-38DF-4DA2-B081-68AC5D7763C9}" type="slidenum">
              <a:rPr lang="en-US" smtClean="0"/>
              <a:t>1</a:t>
            </a:fld>
            <a:endParaRPr lang="en-US"/>
          </a:p>
        </p:txBody>
      </p:sp>
    </p:spTree>
    <p:extLst>
      <p:ext uri="{BB962C8B-B14F-4D97-AF65-F5344CB8AC3E}">
        <p14:creationId xmlns:p14="http://schemas.microsoft.com/office/powerpoint/2010/main" val="341775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113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2863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7111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7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574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847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5185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376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08143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440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7DE6118-2437-4B30-8E3C-4D2BE6020583}" type="datetimeFigureOut">
              <a:rPr lang="en-US" smtClean="0"/>
              <a:pPr/>
              <a:t>3/1/2021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8710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7DE6118-2437-4B30-8E3C-4D2BE6020583}" type="datetimeFigureOut">
              <a:rPr lang="en-US" smtClean="0"/>
              <a:pPr/>
              <a:t>3/1/2021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9E57DC2-970A-4B3E-BB1C-7A09969E49DF}"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92534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5="http://schemas.microsoft.com/office/powerpoint/2012/main">
    <mc:Choice Requires="p15">
      <p:transition xmlns:p14="http://schemas.microsoft.com/office/powerpoint/2010/main" p14:dur="250" advClick="0" advTm="5000">
        <p15:prstTrans prst="peelOff"/>
      </p:transition>
    </mc:Choice>
    <mc:Fallback xmlns="">
      <p:transition advClick="0" advTm="5000">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hyperlink" Target="mailto:info@saintignace.org" TargetMode="External"/><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google.com/search?rlz=1C1CHBD_enUS809US809&amp;q=bridge+view+park+address&amp;stick=H4sIAAAAAAAAAOPgE-LRT9c3LCipzDAtKCjUks1OttLPyU9OLMnMz4MzrBJTUopSi4sXsUokFWWmpKcqlGWmlisUJBZlK0ClANZFbXVKAAAA&amp;ludocid=7113646366602651351&amp;sa=X&amp;ved=2ahUKEwiB87Go0d_uAhVBV80KHSVpCj8Q6BMwEXoECCMQAg" TargetMode="Externa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8047-23F2-482C-A18D-D7114A2B922A}"/>
              </a:ext>
            </a:extLst>
          </p:cNvPr>
          <p:cNvSpPr>
            <a:spLocks noGrp="1"/>
          </p:cNvSpPr>
          <p:nvPr>
            <p:ph type="ctrTitle"/>
          </p:nvPr>
        </p:nvSpPr>
        <p:spPr>
          <a:xfrm>
            <a:off x="2584174" y="49095"/>
            <a:ext cx="7305550" cy="1442354"/>
          </a:xfrm>
        </p:spPr>
        <p:txBody>
          <a:bodyPr>
            <a:normAutofit/>
          </a:bodyPr>
          <a:lstStyle/>
          <a:p>
            <a:pPr algn="ctr"/>
            <a:r>
              <a:rPr lang="en-US" sz="4400" dirty="0">
                <a:latin typeface="Franklin Gothic Heavy" panose="020B0903020102020204" pitchFamily="34" charset="0"/>
              </a:rPr>
              <a:t>THRIFTY TOURISTS’ GUIDE </a:t>
            </a:r>
            <a:br>
              <a:rPr lang="en-US" sz="4400" dirty="0">
                <a:latin typeface="Franklin Gothic Heavy" panose="020B0903020102020204" pitchFamily="34" charset="0"/>
              </a:rPr>
            </a:br>
            <a:r>
              <a:rPr lang="en-US" sz="4400" dirty="0">
                <a:latin typeface="Franklin Gothic Heavy" panose="020B0903020102020204" pitchFamily="34" charset="0"/>
              </a:rPr>
              <a:t>TO ST. IGNACE</a:t>
            </a:r>
          </a:p>
        </p:txBody>
      </p:sp>
      <p:sp>
        <p:nvSpPr>
          <p:cNvPr id="3" name="Subtitle 2">
            <a:extLst>
              <a:ext uri="{FF2B5EF4-FFF2-40B4-BE49-F238E27FC236}">
                <a16:creationId xmlns:a16="http://schemas.microsoft.com/office/drawing/2014/main" id="{E74846E7-14AD-40A1-A3BA-5BA4A1F2EEB4}"/>
              </a:ext>
            </a:extLst>
          </p:cNvPr>
          <p:cNvSpPr>
            <a:spLocks noGrp="1"/>
          </p:cNvSpPr>
          <p:nvPr>
            <p:ph type="subTitle" idx="1"/>
          </p:nvPr>
        </p:nvSpPr>
        <p:spPr>
          <a:xfrm>
            <a:off x="3258105" y="1595895"/>
            <a:ext cx="5681709" cy="5213009"/>
          </a:xfrm>
        </p:spPr>
        <p:txBody>
          <a:bodyPr>
            <a:normAutofit fontScale="25000" lnSpcReduction="20000"/>
          </a:bodyPr>
          <a:lstStyle/>
          <a:p>
            <a:pPr algn="ctr"/>
            <a:r>
              <a:rPr lang="en-US" sz="6400" dirty="0">
                <a:latin typeface="Times New Roman" panose="02020603050405020304" pitchFamily="18" charset="0"/>
                <a:cs typeface="Times New Roman" panose="02020603050405020304" pitchFamily="18" charset="0"/>
              </a:rPr>
              <a:t>Published by Saint Ignace Chamber of Commerce</a:t>
            </a:r>
          </a:p>
          <a:p>
            <a:pPr algn="ctr"/>
            <a:r>
              <a:rPr lang="en-US" sz="6400" dirty="0">
                <a:latin typeface="Times New Roman" panose="02020603050405020304" pitchFamily="18" charset="0"/>
                <a:cs typeface="Times New Roman" panose="02020603050405020304" pitchFamily="18" charset="0"/>
              </a:rPr>
              <a:t>2021 </a:t>
            </a:r>
          </a:p>
          <a:p>
            <a:pPr algn="ctr"/>
            <a:endParaRPr lang="en-US" sz="4300" dirty="0">
              <a:latin typeface="Times New Roman" panose="02020603050405020304" pitchFamily="18" charset="0"/>
              <a:cs typeface="Times New Roman" panose="02020603050405020304" pitchFamily="18" charset="0"/>
            </a:endParaRPr>
          </a:p>
          <a:p>
            <a:pPr algn="ctr"/>
            <a:r>
              <a:rPr lang="en-US" sz="4300" dirty="0">
                <a:latin typeface="Times New Roman" panose="02020603050405020304" pitchFamily="18" charset="0"/>
                <a:cs typeface="Times New Roman" panose="02020603050405020304" pitchFamily="18" charset="0"/>
              </a:rPr>
              <a:t>For locations of in-town events, please consult a free downtown St. Ignace map.</a:t>
            </a:r>
            <a:br>
              <a:rPr lang="en-US" sz="4300" dirty="0">
                <a:latin typeface="Times New Roman" panose="02020603050405020304" pitchFamily="18" charset="0"/>
                <a:cs typeface="Times New Roman" panose="02020603050405020304" pitchFamily="18" charset="0"/>
              </a:rPr>
            </a:br>
            <a:br>
              <a:rPr lang="en-US" sz="4300" dirty="0">
                <a:latin typeface="Times New Roman" panose="02020603050405020304" pitchFamily="18" charset="0"/>
                <a:cs typeface="Times New Roman" panose="02020603050405020304" pitchFamily="18" charset="0"/>
              </a:rPr>
            </a:br>
            <a:r>
              <a:rPr lang="en-US" sz="4300" dirty="0">
                <a:latin typeface="Times New Roman" panose="02020603050405020304" pitchFamily="18" charset="0"/>
                <a:cs typeface="Times New Roman" panose="02020603050405020304" pitchFamily="18" charset="0"/>
              </a:rPr>
              <a:t>A visit to the St. Ignace Chamber of Commerce (560 N. State Street) is the best place to start. </a:t>
            </a:r>
          </a:p>
          <a:p>
            <a:pPr algn="ctr"/>
            <a:br>
              <a:rPr lang="en-US" sz="4300" dirty="0">
                <a:latin typeface="Times New Roman" panose="02020603050405020304" pitchFamily="18" charset="0"/>
                <a:cs typeface="Times New Roman" panose="02020603050405020304" pitchFamily="18" charset="0"/>
              </a:rPr>
            </a:br>
            <a:r>
              <a:rPr lang="en-US" sz="4300" dirty="0">
                <a:latin typeface="Times New Roman" panose="02020603050405020304" pitchFamily="18" charset="0"/>
                <a:cs typeface="Times New Roman" panose="02020603050405020304" pitchFamily="18" charset="0"/>
              </a:rPr>
              <a:t> call </a:t>
            </a:r>
            <a:r>
              <a:rPr lang="en-US" sz="4300" b="1" i="1" u="sng" dirty="0">
                <a:latin typeface="Times New Roman" panose="02020603050405020304" pitchFamily="18" charset="0"/>
                <a:cs typeface="Times New Roman" panose="02020603050405020304" pitchFamily="18" charset="0"/>
              </a:rPr>
              <a:t>906-643-8717 or email </a:t>
            </a:r>
            <a:r>
              <a:rPr lang="en-US" sz="4300" b="1" i="1" u="sng" dirty="0">
                <a:latin typeface="Times New Roman" panose="02020603050405020304" pitchFamily="18" charset="0"/>
                <a:cs typeface="Times New Roman" panose="02020603050405020304" pitchFamily="18" charset="0"/>
                <a:hlinkClick r:id="rId5"/>
              </a:rPr>
              <a:t>info@saintignace.org</a:t>
            </a:r>
            <a:endParaRPr lang="en-US" sz="4300" b="1" i="1" u="sng" dirty="0">
              <a:latin typeface="Times New Roman" panose="02020603050405020304" pitchFamily="18" charset="0"/>
              <a:cs typeface="Times New Roman" panose="02020603050405020304" pitchFamily="18" charset="0"/>
            </a:endParaRPr>
          </a:p>
          <a:p>
            <a:pPr algn="ctr"/>
            <a:br>
              <a:rPr lang="en-US" sz="4300" dirty="0">
                <a:latin typeface="Times New Roman" panose="02020603050405020304" pitchFamily="18" charset="0"/>
                <a:cs typeface="Times New Roman" panose="02020603050405020304" pitchFamily="18" charset="0"/>
              </a:rPr>
            </a:br>
            <a:r>
              <a:rPr lang="en-US" sz="4300" dirty="0">
                <a:latin typeface="Times New Roman" panose="02020603050405020304" pitchFamily="18" charset="0"/>
                <a:cs typeface="Times New Roman" panose="02020603050405020304" pitchFamily="18" charset="0"/>
              </a:rPr>
              <a:t>The City &amp; State maps, brochures for lodging, dining and attractions, directions and answers to your questions are available there.</a:t>
            </a:r>
            <a:br>
              <a:rPr lang="en-US" sz="4300" dirty="0">
                <a:latin typeface="Times New Roman" panose="02020603050405020304" pitchFamily="18" charset="0"/>
                <a:cs typeface="Times New Roman" panose="02020603050405020304" pitchFamily="18" charset="0"/>
              </a:rPr>
            </a:br>
            <a:br>
              <a:rPr lang="en-US" sz="4300" dirty="0">
                <a:latin typeface="Times New Roman" panose="02020603050405020304" pitchFamily="18" charset="0"/>
                <a:cs typeface="Times New Roman" panose="02020603050405020304" pitchFamily="18" charset="0"/>
              </a:rPr>
            </a:br>
            <a:r>
              <a:rPr lang="en-US" sz="4300" dirty="0">
                <a:latin typeface="Times New Roman" panose="02020603050405020304" pitchFamily="18" charset="0"/>
                <a:cs typeface="Times New Roman" panose="02020603050405020304" pitchFamily="18" charset="0"/>
              </a:rPr>
              <a:t>Additionally, one Mackinac County road map (per family) is available free-of-charge from the Mackinac County Road Commission (706 N. State St.),</a:t>
            </a:r>
          </a:p>
          <a:p>
            <a:pPr algn="ctr"/>
            <a:r>
              <a:rPr lang="en-US" sz="4300" dirty="0">
                <a:latin typeface="Times New Roman" panose="02020603050405020304" pitchFamily="18" charset="0"/>
                <a:cs typeface="Times New Roman" panose="02020603050405020304" pitchFamily="18" charset="0"/>
              </a:rPr>
              <a:t> M-Th 6-4:30 from May to Oct. &amp; M-F 7-3:30 Winter Hours.</a:t>
            </a:r>
            <a:br>
              <a:rPr lang="en-US" sz="4300" dirty="0">
                <a:latin typeface="Times New Roman" panose="02020603050405020304" pitchFamily="18" charset="0"/>
                <a:cs typeface="Times New Roman" panose="02020603050405020304" pitchFamily="18" charset="0"/>
              </a:rPr>
            </a:br>
            <a:r>
              <a:rPr lang="en-US" sz="4300" dirty="0">
                <a:latin typeface="Times New Roman" panose="02020603050405020304" pitchFamily="18" charset="0"/>
                <a:cs typeface="Times New Roman" panose="02020603050405020304" pitchFamily="18" charset="0"/>
              </a:rPr>
              <a:t>Phone: 906-643-7333.</a:t>
            </a:r>
          </a:p>
          <a:p>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a:p>
            <a:pPr algn="ctr"/>
            <a:br>
              <a:rPr lang="en-US" sz="11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Music Credit: </a:t>
            </a:r>
            <a:r>
              <a:rPr lang="en-US" sz="4000" dirty="0" err="1">
                <a:latin typeface="Times New Roman" panose="02020603050405020304" pitchFamily="18" charset="0"/>
                <a:cs typeface="Times New Roman" panose="02020603050405020304" pitchFamily="18" charset="0"/>
              </a:rPr>
              <a:t>AShamaluevMusic</a:t>
            </a:r>
            <a:endParaRPr lang="en-US" sz="4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45318FB-2BEB-4F36-BF05-2089CE683DE6}"/>
              </a:ext>
            </a:extLst>
          </p:cNvPr>
          <p:cNvPicPr>
            <a:picLocks noChangeAspect="1"/>
          </p:cNvPicPr>
          <p:nvPr/>
        </p:nvPicPr>
        <p:blipFill>
          <a:blip r:embed="rId6"/>
          <a:stretch>
            <a:fillRect/>
          </a:stretch>
        </p:blipFill>
        <p:spPr>
          <a:xfrm>
            <a:off x="312048" y="1112211"/>
            <a:ext cx="2753676" cy="1570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232729D3-2EC0-4026-A1E6-CA5C751F120B}"/>
              </a:ext>
            </a:extLst>
          </p:cNvPr>
          <p:cNvPicPr>
            <a:picLocks noChangeAspect="1"/>
          </p:cNvPicPr>
          <p:nvPr/>
        </p:nvPicPr>
        <p:blipFill>
          <a:blip r:embed="rId7"/>
          <a:stretch>
            <a:fillRect/>
          </a:stretch>
        </p:blipFill>
        <p:spPr>
          <a:xfrm>
            <a:off x="9259409" y="1084320"/>
            <a:ext cx="2620543" cy="15708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A90F0F1E-C045-46D8-8A7F-15FCFFBA3A59}"/>
              </a:ext>
            </a:extLst>
          </p:cNvPr>
          <p:cNvPicPr>
            <a:picLocks noChangeAspect="1"/>
          </p:cNvPicPr>
          <p:nvPr/>
        </p:nvPicPr>
        <p:blipFill>
          <a:blip r:embed="rId8"/>
          <a:srcRect/>
          <a:stretch/>
        </p:blipFill>
        <p:spPr>
          <a:xfrm>
            <a:off x="9146892" y="4960369"/>
            <a:ext cx="2797586" cy="1546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EFDCC5F8-50D2-47AB-853F-DC5208DB015A}"/>
              </a:ext>
            </a:extLst>
          </p:cNvPr>
          <p:cNvPicPr>
            <a:picLocks noChangeAspect="1"/>
          </p:cNvPicPr>
          <p:nvPr/>
        </p:nvPicPr>
        <p:blipFill>
          <a:blip r:embed="rId9"/>
          <a:stretch>
            <a:fillRect/>
          </a:stretch>
        </p:blipFill>
        <p:spPr>
          <a:xfrm>
            <a:off x="387676" y="4960369"/>
            <a:ext cx="2951871" cy="1453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05AF2A05-6FDE-4B4F-8240-9D3585116C0A}"/>
              </a:ext>
            </a:extLst>
          </p:cNvPr>
          <p:cNvSpPr txBox="1"/>
          <p:nvPr/>
        </p:nvSpPr>
        <p:spPr>
          <a:xfrm>
            <a:off x="416210" y="2660168"/>
            <a:ext cx="2167964"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City of St Ignace</a:t>
            </a:r>
          </a:p>
        </p:txBody>
      </p:sp>
      <p:sp>
        <p:nvSpPr>
          <p:cNvPr id="17" name="TextBox 16">
            <a:extLst>
              <a:ext uri="{FF2B5EF4-FFF2-40B4-BE49-F238E27FC236}">
                <a16:creationId xmlns:a16="http://schemas.microsoft.com/office/drawing/2014/main" id="{5E9B2B93-5B76-4C6E-AEA8-6F3DC84E1AC2}"/>
              </a:ext>
            </a:extLst>
          </p:cNvPr>
          <p:cNvSpPr txBox="1"/>
          <p:nvPr/>
        </p:nvSpPr>
        <p:spPr>
          <a:xfrm>
            <a:off x="9541565" y="2642451"/>
            <a:ext cx="245330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Karen Sue Photography</a:t>
            </a:r>
            <a:endParaRPr lang="en-US" sz="1000" dirty="0"/>
          </a:p>
        </p:txBody>
      </p:sp>
      <p:sp>
        <p:nvSpPr>
          <p:cNvPr id="18" name="TextBox 17">
            <a:extLst>
              <a:ext uri="{FF2B5EF4-FFF2-40B4-BE49-F238E27FC236}">
                <a16:creationId xmlns:a16="http://schemas.microsoft.com/office/drawing/2014/main" id="{B7C4E4DF-B949-44FC-A50C-5333A421AF51}"/>
              </a:ext>
            </a:extLst>
          </p:cNvPr>
          <p:cNvSpPr txBox="1"/>
          <p:nvPr/>
        </p:nvSpPr>
        <p:spPr>
          <a:xfrm>
            <a:off x="491574" y="6562684"/>
            <a:ext cx="2847973"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Karen Sue Photography</a:t>
            </a:r>
            <a:endParaRPr lang="en-US" sz="1000" dirty="0"/>
          </a:p>
        </p:txBody>
      </p:sp>
      <p:sp>
        <p:nvSpPr>
          <p:cNvPr id="19" name="TextBox 18">
            <a:extLst>
              <a:ext uri="{FF2B5EF4-FFF2-40B4-BE49-F238E27FC236}">
                <a16:creationId xmlns:a16="http://schemas.microsoft.com/office/drawing/2014/main" id="{9452D567-6E61-48D9-84DE-ACCE0EAF3D26}"/>
              </a:ext>
            </a:extLst>
          </p:cNvPr>
          <p:cNvSpPr txBox="1"/>
          <p:nvPr/>
        </p:nvSpPr>
        <p:spPr>
          <a:xfrm>
            <a:off x="9146892" y="6611779"/>
            <a:ext cx="2847973"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Karen Sue Photography</a:t>
            </a:r>
            <a:endParaRPr lang="en-US" sz="1000" dirty="0"/>
          </a:p>
        </p:txBody>
      </p:sp>
      <p:pic>
        <p:nvPicPr>
          <p:cNvPr id="4" name="0112. Motion - AShamaluevMusic">
            <a:hlinkClick r:id="" action="ppaction://media"/>
            <a:extLst>
              <a:ext uri="{FF2B5EF4-FFF2-40B4-BE49-F238E27FC236}">
                <a16:creationId xmlns:a16="http://schemas.microsoft.com/office/drawing/2014/main" id="{A801439D-62CC-4C09-B443-8A63BE1E53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6001305"/>
            <a:ext cx="609600" cy="506027"/>
          </a:xfrm>
          <a:prstGeom prst="rect">
            <a:avLst/>
          </a:prstGeom>
        </p:spPr>
      </p:pic>
      <p:sp>
        <p:nvSpPr>
          <p:cNvPr id="6" name="TextBox 5">
            <a:extLst>
              <a:ext uri="{FF2B5EF4-FFF2-40B4-BE49-F238E27FC236}">
                <a16:creationId xmlns:a16="http://schemas.microsoft.com/office/drawing/2014/main" id="{B8C09D42-1090-4775-A37D-7BB716B1220B}"/>
              </a:ext>
            </a:extLst>
          </p:cNvPr>
          <p:cNvSpPr txBox="1"/>
          <p:nvPr/>
        </p:nvSpPr>
        <p:spPr>
          <a:xfrm>
            <a:off x="5637320" y="3306932"/>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13BD4E04-0484-4034-9AFE-16D598EEBFA2}"/>
              </a:ext>
            </a:extLst>
          </p:cNvPr>
          <p:cNvSpPr txBox="1"/>
          <p:nvPr/>
        </p:nvSpPr>
        <p:spPr>
          <a:xfrm>
            <a:off x="5637320" y="3306932"/>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185337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F899-9B26-4AF5-A477-26048B41E28A}"/>
              </a:ext>
            </a:extLst>
          </p:cNvPr>
          <p:cNvSpPr>
            <a:spLocks noGrp="1"/>
          </p:cNvSpPr>
          <p:nvPr>
            <p:ph type="title"/>
          </p:nvPr>
        </p:nvSpPr>
        <p:spPr>
          <a:xfrm>
            <a:off x="838200" y="159846"/>
            <a:ext cx="10515600" cy="1152120"/>
          </a:xfrm>
        </p:spPr>
        <p:txBody>
          <a:bodyPr>
            <a:normAutofit/>
          </a:bodyPr>
          <a:lstStyle/>
          <a:p>
            <a:pPr algn="ctr"/>
            <a:r>
              <a:rPr lang="en-US" sz="3600" dirty="0">
                <a:latin typeface="Arial Black" panose="020B0A04020102020204" pitchFamily="34" charset="0"/>
              </a:rPr>
              <a:t>Fishing</a:t>
            </a:r>
            <a:br>
              <a:rPr lang="en-US" sz="3600" dirty="0">
                <a:latin typeface="Arial Black" panose="020B0A04020102020204" pitchFamily="34" charset="0"/>
              </a:rPr>
            </a:br>
            <a:r>
              <a:rPr lang="en-US" sz="1200" dirty="0">
                <a:latin typeface="Times New Roman" panose="02020603050405020304" pitchFamily="18" charset="0"/>
                <a:cs typeface="Times New Roman" panose="02020603050405020304" pitchFamily="18" charset="0"/>
              </a:rPr>
              <a:t>Please bring a paper map with you, GPS and Cell phone signals can be unreliable.</a:t>
            </a:r>
            <a:br>
              <a:rPr lang="en-US" sz="1200" dirty="0">
                <a:latin typeface="Times New Roman" panose="02020603050405020304" pitchFamily="18" charset="0"/>
                <a:cs typeface="Times New Roman" panose="02020603050405020304" pitchFamily="18" charset="0"/>
              </a:rPr>
            </a:br>
            <a:endParaRPr lang="en-US" sz="12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C2BEC06-77B0-445D-B7CE-EED5EEFFD70B}"/>
              </a:ext>
            </a:extLst>
          </p:cNvPr>
          <p:cNvSpPr>
            <a:spLocks noGrp="1"/>
          </p:cNvSpPr>
          <p:nvPr>
            <p:ph sz="half" idx="1"/>
          </p:nvPr>
        </p:nvSpPr>
        <p:spPr>
          <a:xfrm>
            <a:off x="909221" y="1020417"/>
            <a:ext cx="4754732" cy="5604213"/>
          </a:xfrm>
        </p:spPr>
        <p:txBody>
          <a:bodyPr>
            <a:normAutofit fontScale="47500" lnSpcReduction="20000"/>
          </a:bodyPr>
          <a:lstStyle/>
          <a:p>
            <a:pPr marL="0" indent="0" algn="ctr">
              <a:buNone/>
            </a:pPr>
            <a:r>
              <a:rPr lang="en-US" sz="4200" dirty="0">
                <a:latin typeface="Arial Black" panose="020B0A04020102020204" pitchFamily="34" charset="0"/>
              </a:rPr>
              <a:t>Castle Rock Fishing Ponds</a:t>
            </a:r>
          </a:p>
          <a:p>
            <a:pPr marL="0" indent="0">
              <a:buNone/>
            </a:pPr>
            <a:endParaRPr lang="en-US" dirty="0"/>
          </a:p>
          <a:p>
            <a:pPr marL="0" indent="0">
              <a:buNone/>
            </a:pPr>
            <a:r>
              <a:rPr lang="en-US" sz="3300" dirty="0">
                <a:latin typeface="Times New Roman" panose="02020603050405020304" pitchFamily="18" charset="0"/>
                <a:cs typeface="Times New Roman" panose="02020603050405020304" pitchFamily="18" charset="0"/>
              </a:rPr>
              <a:t>Four stocked ponds to fish in from the wilderness shore.</a:t>
            </a:r>
          </a:p>
          <a:p>
            <a:pPr marL="0" indent="0">
              <a:buNone/>
            </a:pPr>
            <a:r>
              <a:rPr lang="en-US" sz="3300" dirty="0">
                <a:latin typeface="Times New Roman" panose="02020603050405020304" pitchFamily="18" charset="0"/>
                <a:cs typeface="Times New Roman" panose="02020603050405020304" pitchFamily="18" charset="0"/>
              </a:rPr>
              <a:t> Follow State St. north and cross over the I-75 overpass. </a:t>
            </a:r>
          </a:p>
          <a:p>
            <a:pPr marL="0" indent="0">
              <a:buNone/>
            </a:pPr>
            <a:r>
              <a:rPr lang="en-US" sz="3300" dirty="0">
                <a:latin typeface="Times New Roman" panose="02020603050405020304" pitchFamily="18" charset="0"/>
                <a:cs typeface="Times New Roman" panose="02020603050405020304" pitchFamily="18" charset="0"/>
              </a:rPr>
              <a:t>Turn left almost immediately into West </a:t>
            </a:r>
            <a:r>
              <a:rPr lang="en-US" sz="3300" dirty="0" err="1">
                <a:latin typeface="Times New Roman" panose="02020603050405020304" pitchFamily="18" charset="0"/>
                <a:cs typeface="Times New Roman" panose="02020603050405020304" pitchFamily="18" charset="0"/>
              </a:rPr>
              <a:t>Lant</a:t>
            </a:r>
            <a:r>
              <a:rPr lang="en-US" sz="3300" dirty="0">
                <a:latin typeface="Times New Roman" panose="02020603050405020304" pitchFamily="18" charset="0"/>
                <a:cs typeface="Times New Roman" panose="02020603050405020304" pitchFamily="18" charset="0"/>
              </a:rPr>
              <a:t> Road, drive 1/10 mile</a:t>
            </a:r>
          </a:p>
          <a:p>
            <a:pPr marL="0" indent="0">
              <a:buNone/>
            </a:pPr>
            <a:r>
              <a:rPr lang="en-US" sz="3300" dirty="0">
                <a:latin typeface="Times New Roman" panose="02020603050405020304" pitchFamily="18" charset="0"/>
                <a:cs typeface="Times New Roman" panose="02020603050405020304" pitchFamily="18" charset="0"/>
              </a:rPr>
              <a:t> turn right on US Forest Road #3104 (Castle Rock Road. You will be turning right just before a ‘dead end’ sign.) </a:t>
            </a:r>
          </a:p>
          <a:p>
            <a:pPr marL="0" indent="0">
              <a:buNone/>
            </a:pPr>
            <a:r>
              <a:rPr lang="en-US" sz="3300" dirty="0">
                <a:latin typeface="Times New Roman" panose="02020603050405020304" pitchFamily="18" charset="0"/>
                <a:cs typeface="Times New Roman" panose="02020603050405020304" pitchFamily="18" charset="0"/>
              </a:rPr>
              <a:t>Drive 2.7 miles and turn left on unnumbered US Forest Road – you will see the first pond right away. </a:t>
            </a:r>
          </a:p>
          <a:p>
            <a:pPr marL="0" indent="0">
              <a:buNone/>
            </a:pPr>
            <a:r>
              <a:rPr lang="en-US" sz="3300" dirty="0">
                <a:latin typeface="Times New Roman" panose="02020603050405020304" pitchFamily="18" charset="0"/>
                <a:cs typeface="Times New Roman" panose="02020603050405020304" pitchFamily="18" charset="0"/>
              </a:rPr>
              <a:t>You choose which of the four ponds you want. These ponds require a regular fishing license but no admission charge: no facilities, no food concession – and – bring your own tackle and bait and bug repellent.  Enjoy the quiet and solitude</a:t>
            </a:r>
          </a:p>
          <a:p>
            <a:pPr marL="0" indent="0">
              <a:buNone/>
            </a:pPr>
            <a:endParaRPr lang="en-US" dirty="0"/>
          </a:p>
        </p:txBody>
      </p:sp>
      <p:sp>
        <p:nvSpPr>
          <p:cNvPr id="5" name="Content Placeholder 4">
            <a:extLst>
              <a:ext uri="{FF2B5EF4-FFF2-40B4-BE49-F238E27FC236}">
                <a16:creationId xmlns:a16="http://schemas.microsoft.com/office/drawing/2014/main" id="{082C7466-FC9C-47F3-85E6-BCD65F8CC1D9}"/>
              </a:ext>
            </a:extLst>
          </p:cNvPr>
          <p:cNvSpPr>
            <a:spLocks noGrp="1"/>
          </p:cNvSpPr>
          <p:nvPr>
            <p:ph sz="half" idx="2"/>
          </p:nvPr>
        </p:nvSpPr>
        <p:spPr>
          <a:xfrm>
            <a:off x="7306322" y="1233995"/>
            <a:ext cx="4047477" cy="4358421"/>
          </a:xfrm>
        </p:spPr>
        <p:txBody>
          <a:bodyPr>
            <a:normAutofit fontScale="47500" lnSpcReduction="20000"/>
          </a:bodyPr>
          <a:lstStyle/>
          <a:p>
            <a:pPr marL="0" indent="0">
              <a:buNone/>
            </a:pPr>
            <a:r>
              <a:rPr lang="en-US" sz="3300" dirty="0">
                <a:latin typeface="Times New Roman" panose="02020603050405020304" pitchFamily="18" charset="0"/>
                <a:cs typeface="Times New Roman" panose="02020603050405020304" pitchFamily="18" charset="0"/>
              </a:rPr>
              <a:t>*State of Michigan Free Fishing Weekend is the second weekend in June and allows any person to fish without a license on these two days. </a:t>
            </a:r>
          </a:p>
          <a:p>
            <a:pPr marL="0" indent="0">
              <a:buNone/>
            </a:pPr>
            <a:r>
              <a:rPr lang="en-US" sz="3300" dirty="0">
                <a:latin typeface="Times New Roman" panose="02020603050405020304" pitchFamily="18" charset="0"/>
                <a:cs typeface="Times New Roman" panose="02020603050405020304" pitchFamily="18" charset="0"/>
              </a:rPr>
              <a:t>*However, all other State fishing laws apply.	</a:t>
            </a:r>
          </a:p>
          <a:p>
            <a:pPr marL="0" indent="0">
              <a:buNone/>
            </a:pPr>
            <a:r>
              <a:rPr lang="en-US" sz="3300" dirty="0">
                <a:latin typeface="Times New Roman" panose="02020603050405020304" pitchFamily="18" charset="0"/>
                <a:cs typeface="Times New Roman" panose="02020603050405020304" pitchFamily="18" charset="0"/>
              </a:rPr>
              <a:t>*Thank you for NOT fishing from the St. Ignace City Marina piers.	</a:t>
            </a:r>
          </a:p>
          <a:p>
            <a:pPr marL="0" indent="0">
              <a:buNone/>
            </a:pPr>
            <a:r>
              <a:rPr lang="en-US" sz="3300" dirty="0">
                <a:latin typeface="Times New Roman" panose="02020603050405020304" pitchFamily="18" charset="0"/>
                <a:cs typeface="Times New Roman" panose="02020603050405020304" pitchFamily="18" charset="0"/>
              </a:rPr>
              <a:t>*Fish Cleaning Station located at boat launch (R), Stockbridge and Hazelton Streets, and at Dock #3, City Park.</a:t>
            </a:r>
          </a:p>
          <a:p>
            <a:endParaRPr lang="en-US" dirty="0"/>
          </a:p>
        </p:txBody>
      </p:sp>
      <p:pic>
        <p:nvPicPr>
          <p:cNvPr id="7" name="Picture 6">
            <a:extLst>
              <a:ext uri="{FF2B5EF4-FFF2-40B4-BE49-F238E27FC236}">
                <a16:creationId xmlns:a16="http://schemas.microsoft.com/office/drawing/2014/main" id="{E281B104-CBBA-43D1-A1AA-290E5D44B9E1}"/>
              </a:ext>
            </a:extLst>
          </p:cNvPr>
          <p:cNvPicPr>
            <a:picLocks noChangeAspect="1"/>
          </p:cNvPicPr>
          <p:nvPr/>
        </p:nvPicPr>
        <p:blipFill>
          <a:blip r:embed="rId2"/>
          <a:stretch>
            <a:fillRect/>
          </a:stretch>
        </p:blipFill>
        <p:spPr>
          <a:xfrm>
            <a:off x="5663953" y="4494366"/>
            <a:ext cx="2618656"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F6E30D6-CDBC-4526-BED0-78AD5EB1E31E}"/>
              </a:ext>
            </a:extLst>
          </p:cNvPr>
          <p:cNvPicPr>
            <a:picLocks noChangeAspect="1"/>
          </p:cNvPicPr>
          <p:nvPr/>
        </p:nvPicPr>
        <p:blipFill>
          <a:blip r:embed="rId3"/>
          <a:stretch>
            <a:fillRect/>
          </a:stretch>
        </p:blipFill>
        <p:spPr>
          <a:xfrm>
            <a:off x="8553858" y="4494366"/>
            <a:ext cx="3346880"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2A7CB9EA-DE78-4878-9CDF-1475521E8E52}"/>
              </a:ext>
            </a:extLst>
          </p:cNvPr>
          <p:cNvSpPr txBox="1"/>
          <p:nvPr/>
        </p:nvSpPr>
        <p:spPr>
          <a:xfrm>
            <a:off x="6946998" y="6436311"/>
            <a:ext cx="3004869"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Credits: Michigan.gov</a:t>
            </a:r>
          </a:p>
        </p:txBody>
      </p:sp>
    </p:spTree>
    <p:extLst>
      <p:ext uri="{BB962C8B-B14F-4D97-AF65-F5344CB8AC3E}">
        <p14:creationId xmlns:p14="http://schemas.microsoft.com/office/powerpoint/2010/main" val="18573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CFCB9-84B9-49F8-AE7B-004B7BE74FA5}"/>
              </a:ext>
            </a:extLst>
          </p:cNvPr>
          <p:cNvSpPr>
            <a:spLocks noGrp="1"/>
          </p:cNvSpPr>
          <p:nvPr>
            <p:ph type="ctrTitle"/>
          </p:nvPr>
        </p:nvSpPr>
        <p:spPr>
          <a:xfrm>
            <a:off x="1524000" y="102017"/>
            <a:ext cx="9144000" cy="901160"/>
          </a:xfrm>
        </p:spPr>
        <p:txBody>
          <a:bodyPr>
            <a:normAutofit/>
          </a:bodyPr>
          <a:lstStyle/>
          <a:p>
            <a:pPr algn="ctr"/>
            <a:r>
              <a:rPr lang="en-US" sz="3600" dirty="0">
                <a:latin typeface="Arial Black" panose="020B0A04020102020204" pitchFamily="34" charset="0"/>
              </a:rPr>
              <a:t>Weekly Events</a:t>
            </a:r>
          </a:p>
        </p:txBody>
      </p:sp>
      <p:sp>
        <p:nvSpPr>
          <p:cNvPr id="3" name="Content Placeholder 2">
            <a:extLst>
              <a:ext uri="{FF2B5EF4-FFF2-40B4-BE49-F238E27FC236}">
                <a16:creationId xmlns:a16="http://schemas.microsoft.com/office/drawing/2014/main" id="{73D460E3-A037-4BBA-84D7-D5CED593E7E9}"/>
              </a:ext>
            </a:extLst>
          </p:cNvPr>
          <p:cNvSpPr>
            <a:spLocks noGrp="1"/>
          </p:cNvSpPr>
          <p:nvPr>
            <p:ph type="subTitle" idx="1"/>
          </p:nvPr>
        </p:nvSpPr>
        <p:spPr>
          <a:xfrm>
            <a:off x="1524000" y="1109709"/>
            <a:ext cx="9144000" cy="4148091"/>
          </a:xfrm>
        </p:spPr>
        <p:txBody>
          <a:bodyPr/>
          <a:lstStyle/>
          <a:p>
            <a:r>
              <a:rPr lang="en-US" dirty="0">
                <a:latin typeface="Times New Roman" panose="02020603050405020304" pitchFamily="18" charset="0"/>
                <a:cs typeface="Times New Roman" panose="02020603050405020304" pitchFamily="18" charset="0"/>
              </a:rPr>
              <a:t>Please enjoy our downtown events</a:t>
            </a:r>
          </a:p>
          <a:p>
            <a:r>
              <a:rPr lang="en-US" sz="1600" dirty="0">
                <a:latin typeface="Times New Roman" panose="02020603050405020304" pitchFamily="18" charset="0"/>
                <a:cs typeface="Times New Roman" panose="02020603050405020304" pitchFamily="18" charset="0"/>
              </a:rPr>
              <a:t>Music</a:t>
            </a:r>
          </a:p>
          <a:p>
            <a:r>
              <a:rPr lang="en-US" sz="1600" dirty="0">
                <a:latin typeface="Times New Roman" panose="02020603050405020304" pitchFamily="18" charset="0"/>
                <a:cs typeface="Times New Roman" panose="02020603050405020304" pitchFamily="18" charset="0"/>
              </a:rPr>
              <a:t>Fireworks</a:t>
            </a:r>
          </a:p>
          <a:p>
            <a:r>
              <a:rPr lang="en-US" sz="1600" dirty="0">
                <a:latin typeface="Times New Roman" panose="02020603050405020304" pitchFamily="18" charset="0"/>
                <a:cs typeface="Times New Roman" panose="02020603050405020304" pitchFamily="18" charset="0"/>
              </a:rPr>
              <a:t>Farmer’s Market</a:t>
            </a:r>
          </a:p>
          <a:p>
            <a:r>
              <a:rPr lang="en-US" sz="1600" dirty="0">
                <a:latin typeface="Times New Roman" panose="02020603050405020304" pitchFamily="18" charset="0"/>
                <a:cs typeface="Times New Roman" panose="02020603050405020304" pitchFamily="18" charset="0"/>
              </a:rPr>
              <a:t>Movies By The Bay</a:t>
            </a:r>
          </a:p>
          <a:p>
            <a:r>
              <a:rPr lang="en-US" sz="1600" dirty="0">
                <a:latin typeface="Times New Roman" panose="02020603050405020304" pitchFamily="18" charset="0"/>
                <a:cs typeface="Times New Roman" panose="02020603050405020304" pitchFamily="18" charset="0"/>
              </a:rPr>
              <a:t>Please visit our website for an update calendar of events: Saintignace.org</a:t>
            </a:r>
          </a:p>
          <a:p>
            <a:endParaRPr lang="en-US" dirty="0"/>
          </a:p>
        </p:txBody>
      </p:sp>
      <p:pic>
        <p:nvPicPr>
          <p:cNvPr id="6" name="Picture 5">
            <a:extLst>
              <a:ext uri="{FF2B5EF4-FFF2-40B4-BE49-F238E27FC236}">
                <a16:creationId xmlns:a16="http://schemas.microsoft.com/office/drawing/2014/main" id="{E87999C2-90E2-4FCC-8CEF-F0D7D6B61B95}"/>
              </a:ext>
            </a:extLst>
          </p:cNvPr>
          <p:cNvPicPr>
            <a:picLocks noChangeAspect="1"/>
          </p:cNvPicPr>
          <p:nvPr/>
        </p:nvPicPr>
        <p:blipFill>
          <a:blip r:embed="rId2"/>
          <a:stretch>
            <a:fillRect/>
          </a:stretch>
        </p:blipFill>
        <p:spPr>
          <a:xfrm>
            <a:off x="1524000" y="4128117"/>
            <a:ext cx="2425148" cy="2406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1EA97A9-984E-44CE-9639-1B8A24D73D9D}"/>
              </a:ext>
            </a:extLst>
          </p:cNvPr>
          <p:cNvPicPr>
            <a:picLocks noChangeAspect="1"/>
          </p:cNvPicPr>
          <p:nvPr/>
        </p:nvPicPr>
        <p:blipFill>
          <a:blip r:embed="rId3"/>
          <a:stretch>
            <a:fillRect/>
          </a:stretch>
        </p:blipFill>
        <p:spPr>
          <a:xfrm>
            <a:off x="8110330" y="4128117"/>
            <a:ext cx="2557670" cy="2332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650631A-AF54-4087-ADFD-523881DCF2B6}"/>
              </a:ext>
            </a:extLst>
          </p:cNvPr>
          <p:cNvPicPr>
            <a:picLocks noChangeAspect="1"/>
          </p:cNvPicPr>
          <p:nvPr/>
        </p:nvPicPr>
        <p:blipFill>
          <a:blip r:embed="rId4"/>
          <a:stretch>
            <a:fillRect/>
          </a:stretch>
        </p:blipFill>
        <p:spPr>
          <a:xfrm>
            <a:off x="4534979" y="4340093"/>
            <a:ext cx="3122042" cy="1768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DEDD67FB-4366-420A-9DB5-D47209A2968D}"/>
              </a:ext>
            </a:extLst>
          </p:cNvPr>
          <p:cNvSpPr txBox="1"/>
          <p:nvPr/>
        </p:nvSpPr>
        <p:spPr>
          <a:xfrm>
            <a:off x="8110330" y="6460724"/>
            <a:ext cx="284471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Credits: stignacebudgethost.com</a:t>
            </a:r>
          </a:p>
        </p:txBody>
      </p:sp>
      <p:sp>
        <p:nvSpPr>
          <p:cNvPr id="5" name="TextBox 4">
            <a:extLst>
              <a:ext uri="{FF2B5EF4-FFF2-40B4-BE49-F238E27FC236}">
                <a16:creationId xmlns:a16="http://schemas.microsoft.com/office/drawing/2014/main" id="{2241F119-48F6-45FF-8289-0EA6FE5C4BC4}"/>
              </a:ext>
            </a:extLst>
          </p:cNvPr>
          <p:cNvSpPr txBox="1"/>
          <p:nvPr/>
        </p:nvSpPr>
        <p:spPr>
          <a:xfrm>
            <a:off x="1524000" y="6534197"/>
            <a:ext cx="284471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stignace.com</a:t>
            </a:r>
          </a:p>
        </p:txBody>
      </p:sp>
    </p:spTree>
    <p:extLst>
      <p:ext uri="{BB962C8B-B14F-4D97-AF65-F5344CB8AC3E}">
        <p14:creationId xmlns:p14="http://schemas.microsoft.com/office/powerpoint/2010/main" val="496284965"/>
      </p:ext>
    </p:extLst>
  </p:cSld>
  <p:clrMapOvr>
    <a:masterClrMapping/>
  </p:clrMapOvr>
  <mc:AlternateContent xmlns:mc="http://schemas.openxmlformats.org/markup-compatibility/2006" xmlns:p14="http://schemas.microsoft.com/office/powerpoint/2010/main">
    <mc:Choice Requires="p14">
      <p:transition spd="slow" p14:dur="2000" advClick="0" advTm="5000">
        <p14:ferris dir="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F4C-1336-4909-9B4D-B8A7A6277A11}"/>
              </a:ext>
            </a:extLst>
          </p:cNvPr>
          <p:cNvSpPr>
            <a:spLocks noGrp="1"/>
          </p:cNvSpPr>
          <p:nvPr>
            <p:ph type="title"/>
          </p:nvPr>
        </p:nvSpPr>
        <p:spPr/>
        <p:txBody>
          <a:bodyPr>
            <a:normAutofit/>
          </a:bodyPr>
          <a:lstStyle/>
          <a:p>
            <a:pPr algn="ctr"/>
            <a:r>
              <a:rPr lang="en-US" sz="3600" dirty="0">
                <a:latin typeface="Arial Black" panose="020B0A04020102020204" pitchFamily="34" charset="0"/>
              </a:rPr>
              <a:t>Local Attractions</a:t>
            </a:r>
          </a:p>
        </p:txBody>
      </p:sp>
      <p:pic>
        <p:nvPicPr>
          <p:cNvPr id="6" name="Content Placeholder 5">
            <a:extLst>
              <a:ext uri="{FF2B5EF4-FFF2-40B4-BE49-F238E27FC236}">
                <a16:creationId xmlns:a16="http://schemas.microsoft.com/office/drawing/2014/main" id="{6D284985-9206-4D25-9427-57A6D891A9FA}"/>
              </a:ext>
            </a:extLst>
          </p:cNvPr>
          <p:cNvPicPr>
            <a:picLocks noGrp="1" noChangeAspect="1"/>
          </p:cNvPicPr>
          <p:nvPr>
            <p:ph sz="half" idx="1"/>
          </p:nvPr>
        </p:nvPicPr>
        <p:blipFill>
          <a:blip r:embed="rId2"/>
          <a:stretch>
            <a:fillRect/>
          </a:stretch>
        </p:blipFill>
        <p:spPr>
          <a:xfrm>
            <a:off x="745434" y="1529712"/>
            <a:ext cx="3258395" cy="235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a:extLst>
              <a:ext uri="{FF2B5EF4-FFF2-40B4-BE49-F238E27FC236}">
                <a16:creationId xmlns:a16="http://schemas.microsoft.com/office/drawing/2014/main" id="{07893440-013D-4CFA-8B0D-7C49EC68F05A}"/>
              </a:ext>
            </a:extLst>
          </p:cNvPr>
          <p:cNvPicPr>
            <a:picLocks noGrp="1" noChangeAspect="1"/>
          </p:cNvPicPr>
          <p:nvPr>
            <p:ph sz="half" idx="2"/>
          </p:nvPr>
        </p:nvPicPr>
        <p:blipFill>
          <a:blip r:embed="rId3"/>
          <a:stretch>
            <a:fillRect/>
          </a:stretch>
        </p:blipFill>
        <p:spPr>
          <a:xfrm rot="5400000">
            <a:off x="8252959" y="1182732"/>
            <a:ext cx="2340788" cy="3034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65F8DE9-BDE4-4F40-A2B6-39598F52BE45}"/>
              </a:ext>
            </a:extLst>
          </p:cNvPr>
          <p:cNvPicPr>
            <a:picLocks noChangeAspect="1"/>
          </p:cNvPicPr>
          <p:nvPr/>
        </p:nvPicPr>
        <p:blipFill>
          <a:blip r:embed="rId4"/>
          <a:stretch>
            <a:fillRect/>
          </a:stretch>
        </p:blipFill>
        <p:spPr>
          <a:xfrm rot="5400000">
            <a:off x="4811566" y="1128327"/>
            <a:ext cx="2340787" cy="3143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3633870A-AD03-4617-A2C1-7B4542D7937E}"/>
              </a:ext>
            </a:extLst>
          </p:cNvPr>
          <p:cNvSpPr txBox="1"/>
          <p:nvPr/>
        </p:nvSpPr>
        <p:spPr>
          <a:xfrm>
            <a:off x="745435" y="4055165"/>
            <a:ext cx="10195292" cy="369332"/>
          </a:xfrm>
          <a:prstGeom prst="rect">
            <a:avLst/>
          </a:prstGeom>
          <a:noFill/>
        </p:spPr>
        <p:txBody>
          <a:bodyPr wrap="square" rtlCol="0">
            <a:spAutoFit/>
          </a:bodyPr>
          <a:lstStyle/>
          <a:p>
            <a:pPr algn="ctr"/>
            <a:r>
              <a:rPr lang="en-US" sz="1600" dirty="0"/>
              <a:t>The Eastern Upper Peninsula has many great, low-cost attractions within a 90 minute </a:t>
            </a:r>
            <a:r>
              <a:rPr lang="en-US" dirty="0"/>
              <a:t>drive.</a:t>
            </a:r>
          </a:p>
        </p:txBody>
      </p:sp>
      <p:pic>
        <p:nvPicPr>
          <p:cNvPr id="13" name="Picture 12">
            <a:extLst>
              <a:ext uri="{FF2B5EF4-FFF2-40B4-BE49-F238E27FC236}">
                <a16:creationId xmlns:a16="http://schemas.microsoft.com/office/drawing/2014/main" id="{EC54DCFD-DEA5-4951-AF56-E1C3BE1ACA63}"/>
              </a:ext>
            </a:extLst>
          </p:cNvPr>
          <p:cNvPicPr>
            <a:picLocks noChangeAspect="1"/>
          </p:cNvPicPr>
          <p:nvPr/>
        </p:nvPicPr>
        <p:blipFill>
          <a:blip r:embed="rId5"/>
          <a:stretch>
            <a:fillRect/>
          </a:stretch>
        </p:blipFill>
        <p:spPr>
          <a:xfrm>
            <a:off x="745434" y="4424498"/>
            <a:ext cx="3320539" cy="1958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4AED3B74-0A1D-4730-8500-5B08E01C72EC}"/>
              </a:ext>
            </a:extLst>
          </p:cNvPr>
          <p:cNvPicPr>
            <a:picLocks noChangeAspect="1"/>
          </p:cNvPicPr>
          <p:nvPr/>
        </p:nvPicPr>
        <p:blipFill>
          <a:blip r:embed="rId6"/>
          <a:stretch>
            <a:fillRect/>
          </a:stretch>
        </p:blipFill>
        <p:spPr>
          <a:xfrm>
            <a:off x="7954392" y="4424497"/>
            <a:ext cx="2986335" cy="1958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D6B63ECE-2823-4C07-A3B2-597ADF1AF8E1}"/>
              </a:ext>
            </a:extLst>
          </p:cNvPr>
          <p:cNvSpPr txBox="1"/>
          <p:nvPr/>
        </p:nvSpPr>
        <p:spPr>
          <a:xfrm>
            <a:off x="4518991" y="3429000"/>
            <a:ext cx="3034748" cy="707886"/>
          </a:xfrm>
          <a:prstGeom prst="rect">
            <a:avLst/>
          </a:prstGeom>
          <a:noFill/>
        </p:spPr>
        <p:txBody>
          <a:bodyPr wrap="square" rtlCol="0">
            <a:spAutoFit/>
          </a:bodyPr>
          <a:lstStyle/>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     Photo Credit (top row): Karen Sue Photography</a:t>
            </a:r>
          </a:p>
        </p:txBody>
      </p:sp>
      <p:sp>
        <p:nvSpPr>
          <p:cNvPr id="18" name="TextBox 17">
            <a:extLst>
              <a:ext uri="{FF2B5EF4-FFF2-40B4-BE49-F238E27FC236}">
                <a16:creationId xmlns:a16="http://schemas.microsoft.com/office/drawing/2014/main" id="{6CD7F80A-9A07-43B1-BAEB-E6EE5704A3DF}"/>
              </a:ext>
            </a:extLst>
          </p:cNvPr>
          <p:cNvSpPr txBox="1"/>
          <p:nvPr/>
        </p:nvSpPr>
        <p:spPr>
          <a:xfrm>
            <a:off x="8380521" y="6492876"/>
            <a:ext cx="270769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Stignace.com</a:t>
            </a:r>
          </a:p>
        </p:txBody>
      </p:sp>
      <p:sp>
        <p:nvSpPr>
          <p:cNvPr id="19" name="TextBox 18">
            <a:extLst>
              <a:ext uri="{FF2B5EF4-FFF2-40B4-BE49-F238E27FC236}">
                <a16:creationId xmlns:a16="http://schemas.microsoft.com/office/drawing/2014/main" id="{1F1A39D7-88A2-43C3-A487-FC135F23AE06}"/>
              </a:ext>
            </a:extLst>
          </p:cNvPr>
          <p:cNvSpPr txBox="1"/>
          <p:nvPr/>
        </p:nvSpPr>
        <p:spPr>
          <a:xfrm>
            <a:off x="745434" y="6555290"/>
            <a:ext cx="5350567"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northcountrytrail.org</a:t>
            </a:r>
          </a:p>
        </p:txBody>
      </p:sp>
      <p:pic>
        <p:nvPicPr>
          <p:cNvPr id="4" name="Picture 3">
            <a:extLst>
              <a:ext uri="{FF2B5EF4-FFF2-40B4-BE49-F238E27FC236}">
                <a16:creationId xmlns:a16="http://schemas.microsoft.com/office/drawing/2014/main" id="{5B2650E1-EC55-48C8-B836-8AEFB0F5CB61}"/>
              </a:ext>
            </a:extLst>
          </p:cNvPr>
          <p:cNvPicPr>
            <a:picLocks noChangeAspect="1"/>
          </p:cNvPicPr>
          <p:nvPr/>
        </p:nvPicPr>
        <p:blipFill>
          <a:blip r:embed="rId7"/>
          <a:stretch>
            <a:fillRect/>
          </a:stretch>
        </p:blipFill>
        <p:spPr>
          <a:xfrm>
            <a:off x="4314258" y="4424497"/>
            <a:ext cx="3320538" cy="1958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A54400B-DF0B-4BD2-87F2-C2EC74F77108}"/>
              </a:ext>
            </a:extLst>
          </p:cNvPr>
          <p:cNvSpPr txBox="1"/>
          <p:nvPr/>
        </p:nvSpPr>
        <p:spPr>
          <a:xfrm>
            <a:off x="4927107" y="6547514"/>
            <a:ext cx="2796466"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shipwreckmuseum.com</a:t>
            </a:r>
          </a:p>
        </p:txBody>
      </p:sp>
    </p:spTree>
    <p:extLst>
      <p:ext uri="{BB962C8B-B14F-4D97-AF65-F5344CB8AC3E}">
        <p14:creationId xmlns:p14="http://schemas.microsoft.com/office/powerpoint/2010/main" val="227170341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CBBB-51D7-4225-9288-8E7BD1541B59}"/>
              </a:ext>
            </a:extLst>
          </p:cNvPr>
          <p:cNvSpPr>
            <a:spLocks noGrp="1"/>
          </p:cNvSpPr>
          <p:nvPr>
            <p:ph type="title"/>
          </p:nvPr>
        </p:nvSpPr>
        <p:spPr>
          <a:xfrm>
            <a:off x="838200" y="395926"/>
            <a:ext cx="4648200" cy="1068890"/>
          </a:xfrm>
        </p:spPr>
        <p:txBody>
          <a:bodyPr>
            <a:normAutofit fontScale="90000"/>
          </a:bodyPr>
          <a:lstStyle/>
          <a:p>
            <a:pPr algn="ctr"/>
            <a:r>
              <a:rPr lang="en-US" sz="3200" dirty="0">
                <a:latin typeface="Arial Black" panose="020B0A04020102020204" pitchFamily="34" charset="0"/>
              </a:rPr>
              <a:t>Huron Board Walk </a:t>
            </a:r>
            <a:br>
              <a:rPr lang="en-US" sz="3200" dirty="0">
                <a:latin typeface="Arial Black" panose="020B0A04020102020204" pitchFamily="34" charset="0"/>
              </a:rPr>
            </a:br>
            <a:r>
              <a:rPr lang="en-US" sz="3200" dirty="0">
                <a:latin typeface="Arial Black" panose="020B0A04020102020204" pitchFamily="34" charset="0"/>
              </a:rPr>
              <a:t>                                    </a:t>
            </a:r>
          </a:p>
        </p:txBody>
      </p:sp>
      <p:sp>
        <p:nvSpPr>
          <p:cNvPr id="4" name="Text Placeholder 3">
            <a:extLst>
              <a:ext uri="{FF2B5EF4-FFF2-40B4-BE49-F238E27FC236}">
                <a16:creationId xmlns:a16="http://schemas.microsoft.com/office/drawing/2014/main" id="{21080641-8C69-454B-A85F-B455965C3AA2}"/>
              </a:ext>
            </a:extLst>
          </p:cNvPr>
          <p:cNvSpPr>
            <a:spLocks noGrp="1"/>
          </p:cNvSpPr>
          <p:nvPr>
            <p:ph sz="half" idx="1"/>
          </p:nvPr>
        </p:nvSpPr>
        <p:spPr>
          <a:xfrm>
            <a:off x="838200" y="1136896"/>
            <a:ext cx="4754732" cy="2893566"/>
          </a:xfrm>
        </p:spPr>
        <p:txBody>
          <a:bodyPr>
            <a:noAutofit/>
          </a:bodyPr>
          <a:lstStyle/>
          <a:p>
            <a:pPr marL="0" indent="0">
              <a:buNone/>
            </a:pPr>
            <a:r>
              <a:rPr lang="en-US" sz="1600" dirty="0">
                <a:latin typeface="Times New Roman" panose="02020603050405020304" pitchFamily="18" charset="0"/>
                <a:cs typeface="Times New Roman" panose="02020603050405020304" pitchFamily="18" charset="0"/>
              </a:rPr>
              <a:t>The Huron Boardwalk ribbons along the shore from Kiwanis Beach Park one mile-plus to the Wawatam Lighthouse. The booklet will guide you along the boardwalk and back along the west side of State St. The centerfold in the booklet gives amenities available along the route. Parking is available. At the north end, park behind the Museum of Ojibwa Culture. Walking tour books are available at the St Ignace Chamber of Commerce.</a:t>
            </a:r>
          </a:p>
        </p:txBody>
      </p:sp>
      <p:sp>
        <p:nvSpPr>
          <p:cNvPr id="5" name="Content Placeholder 4">
            <a:extLst>
              <a:ext uri="{FF2B5EF4-FFF2-40B4-BE49-F238E27FC236}">
                <a16:creationId xmlns:a16="http://schemas.microsoft.com/office/drawing/2014/main" id="{7CA803EE-8981-460F-B6D8-71D43F412686}"/>
              </a:ext>
            </a:extLst>
          </p:cNvPr>
          <p:cNvSpPr>
            <a:spLocks noGrp="1"/>
          </p:cNvSpPr>
          <p:nvPr>
            <p:ph sz="half" idx="2"/>
          </p:nvPr>
        </p:nvSpPr>
        <p:spPr>
          <a:xfrm>
            <a:off x="6249880" y="1136896"/>
            <a:ext cx="5103920" cy="5040067"/>
          </a:xfrm>
        </p:spPr>
        <p:txBody>
          <a:bodyPr>
            <a:normAutofit/>
          </a:bodyPr>
          <a:lstStyle/>
          <a:p>
            <a:pPr marL="0" indent="0">
              <a:buNone/>
            </a:pPr>
            <a:r>
              <a:rPr lang="en-US" sz="1600" dirty="0">
                <a:latin typeface="Times New Roman" panose="02020603050405020304" pitchFamily="18" charset="0"/>
                <a:cs typeface="Times New Roman" panose="02020603050405020304" pitchFamily="18" charset="0"/>
              </a:rPr>
              <a:t>Father Marquette Memorial Park</a:t>
            </a:r>
          </a:p>
          <a:p>
            <a:pPr marL="0" indent="0">
              <a:buNone/>
            </a:pPr>
            <a:r>
              <a:rPr lang="en-US" sz="1600" dirty="0">
                <a:latin typeface="Times New Roman" panose="02020603050405020304" pitchFamily="18" charset="0"/>
                <a:cs typeface="Times New Roman" panose="02020603050405020304" pitchFamily="18" charset="0"/>
              </a:rPr>
              <a:t>Take US-2 west 1/10 mile beyond I-75, turn south (left) on Boulevard Drive (same as above) &amp; at 2/10 of a mile, turn east (left) at the banner into the parking lot. This park has a 15-stop interpretive history/nature trail, bridge view, and the Father Marquette story</a:t>
            </a:r>
          </a:p>
        </p:txBody>
      </p:sp>
      <p:pic>
        <p:nvPicPr>
          <p:cNvPr id="8" name="Picture 7">
            <a:extLst>
              <a:ext uri="{FF2B5EF4-FFF2-40B4-BE49-F238E27FC236}">
                <a16:creationId xmlns:a16="http://schemas.microsoft.com/office/drawing/2014/main" id="{A1A76390-9418-4F45-911C-9F210D1EC7C8}"/>
              </a:ext>
            </a:extLst>
          </p:cNvPr>
          <p:cNvPicPr>
            <a:picLocks noChangeAspect="1"/>
          </p:cNvPicPr>
          <p:nvPr/>
        </p:nvPicPr>
        <p:blipFill>
          <a:blip r:embed="rId2"/>
          <a:stretch>
            <a:fillRect/>
          </a:stretch>
        </p:blipFill>
        <p:spPr>
          <a:xfrm>
            <a:off x="6089712" y="3784926"/>
            <a:ext cx="2457451" cy="1934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C9E5058-9B32-479F-A910-48910D876AC9}"/>
              </a:ext>
            </a:extLst>
          </p:cNvPr>
          <p:cNvSpPr txBox="1"/>
          <p:nvPr/>
        </p:nvSpPr>
        <p:spPr>
          <a:xfrm>
            <a:off x="6249880" y="311705"/>
            <a:ext cx="4198808" cy="584775"/>
          </a:xfrm>
          <a:prstGeom prst="rect">
            <a:avLst/>
          </a:prstGeom>
          <a:noFill/>
        </p:spPr>
        <p:txBody>
          <a:bodyPr wrap="square" rtlCol="0">
            <a:spAutoFit/>
          </a:bodyPr>
          <a:lstStyle/>
          <a:p>
            <a:pPr algn="ctr"/>
            <a:r>
              <a:rPr lang="en-US" sz="3200" dirty="0">
                <a:latin typeface="Arial Black" panose="020B0A04020102020204" pitchFamily="34" charset="0"/>
              </a:rPr>
              <a:t>Father Marquette</a:t>
            </a:r>
            <a:endParaRPr lang="en-US" sz="3200" dirty="0"/>
          </a:p>
        </p:txBody>
      </p:sp>
      <p:pic>
        <p:nvPicPr>
          <p:cNvPr id="9" name="Picture 8">
            <a:extLst>
              <a:ext uri="{FF2B5EF4-FFF2-40B4-BE49-F238E27FC236}">
                <a16:creationId xmlns:a16="http://schemas.microsoft.com/office/drawing/2014/main" id="{41E512E1-1E28-4C72-BA5D-FEEA33D8EC32}"/>
              </a:ext>
            </a:extLst>
          </p:cNvPr>
          <p:cNvPicPr>
            <a:picLocks noChangeAspect="1"/>
          </p:cNvPicPr>
          <p:nvPr/>
        </p:nvPicPr>
        <p:blipFill>
          <a:blip r:embed="rId3"/>
          <a:stretch>
            <a:fillRect/>
          </a:stretch>
        </p:blipFill>
        <p:spPr>
          <a:xfrm>
            <a:off x="2235231" y="3823476"/>
            <a:ext cx="2457450" cy="185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15E5AB0-7510-45BC-9659-5D333DDC1538}"/>
              </a:ext>
            </a:extLst>
          </p:cNvPr>
          <p:cNvSpPr txBox="1"/>
          <p:nvPr/>
        </p:nvSpPr>
        <p:spPr>
          <a:xfrm>
            <a:off x="2459115" y="5680852"/>
            <a:ext cx="223356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Stignace.com</a:t>
            </a:r>
          </a:p>
        </p:txBody>
      </p:sp>
      <p:sp>
        <p:nvSpPr>
          <p:cNvPr id="11" name="TextBox 10">
            <a:extLst>
              <a:ext uri="{FF2B5EF4-FFF2-40B4-BE49-F238E27FC236}">
                <a16:creationId xmlns:a16="http://schemas.microsoft.com/office/drawing/2014/main" id="{5E705CBE-9324-483C-95FF-617DAE06C526}"/>
              </a:ext>
            </a:extLst>
          </p:cNvPr>
          <p:cNvSpPr txBox="1"/>
          <p:nvPr/>
        </p:nvSpPr>
        <p:spPr>
          <a:xfrm>
            <a:off x="7031115" y="5680851"/>
            <a:ext cx="3577701"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a:t>
            </a:r>
          </a:p>
          <a:p>
            <a:r>
              <a:rPr lang="en-US" sz="1000" dirty="0">
                <a:latin typeface="Times New Roman" panose="02020603050405020304" pitchFamily="18" charset="0"/>
                <a:cs typeface="Times New Roman" panose="02020603050405020304" pitchFamily="18" charset="0"/>
              </a:rPr>
              <a:t>                                Photo Credit: Michigan.gov</a:t>
            </a:r>
          </a:p>
        </p:txBody>
      </p:sp>
      <p:pic>
        <p:nvPicPr>
          <p:cNvPr id="13" name="Picture 12">
            <a:extLst>
              <a:ext uri="{FF2B5EF4-FFF2-40B4-BE49-F238E27FC236}">
                <a16:creationId xmlns:a16="http://schemas.microsoft.com/office/drawing/2014/main" id="{349C1BAC-46F5-4507-8933-42F5ACFE9DC9}"/>
              </a:ext>
            </a:extLst>
          </p:cNvPr>
          <p:cNvPicPr>
            <a:picLocks noChangeAspect="1"/>
          </p:cNvPicPr>
          <p:nvPr/>
        </p:nvPicPr>
        <p:blipFill>
          <a:blip r:embed="rId4"/>
          <a:stretch>
            <a:fillRect/>
          </a:stretch>
        </p:blipFill>
        <p:spPr>
          <a:xfrm>
            <a:off x="8924576" y="3786630"/>
            <a:ext cx="2359574" cy="1934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334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D908-F9B1-44F9-B4F9-67F0988C7FD8}"/>
              </a:ext>
            </a:extLst>
          </p:cNvPr>
          <p:cNvSpPr>
            <a:spLocks noGrp="1"/>
          </p:cNvSpPr>
          <p:nvPr>
            <p:ph type="title"/>
          </p:nvPr>
        </p:nvSpPr>
        <p:spPr>
          <a:xfrm>
            <a:off x="1449217" y="1"/>
            <a:ext cx="2421447" cy="941032"/>
          </a:xfrm>
        </p:spPr>
        <p:txBody>
          <a:bodyPr>
            <a:noAutofit/>
          </a:bodyPr>
          <a:lstStyle/>
          <a:p>
            <a:pPr algn="ctr"/>
            <a:r>
              <a:rPr lang="en-US" sz="5400" dirty="0"/>
              <a:t> </a:t>
            </a:r>
            <a:r>
              <a:rPr lang="en-US" sz="2800" dirty="0">
                <a:latin typeface="Arial Black" panose="020B0A04020102020204" pitchFamily="34" charset="0"/>
              </a:rPr>
              <a:t>Beaches</a:t>
            </a:r>
            <a:endParaRPr lang="en-US" sz="3200" dirty="0">
              <a:latin typeface="Arial Black" panose="020B0A04020102020204" pitchFamily="34" charset="0"/>
            </a:endParaRPr>
          </a:p>
        </p:txBody>
      </p:sp>
      <p:sp>
        <p:nvSpPr>
          <p:cNvPr id="4" name="Text Placeholder 3">
            <a:extLst>
              <a:ext uri="{FF2B5EF4-FFF2-40B4-BE49-F238E27FC236}">
                <a16:creationId xmlns:a16="http://schemas.microsoft.com/office/drawing/2014/main" id="{13D54F3F-CC15-4B99-B2B8-146A480E203E}"/>
              </a:ext>
            </a:extLst>
          </p:cNvPr>
          <p:cNvSpPr>
            <a:spLocks noGrp="1"/>
          </p:cNvSpPr>
          <p:nvPr>
            <p:ph sz="half" idx="1"/>
          </p:nvPr>
        </p:nvSpPr>
        <p:spPr>
          <a:xfrm>
            <a:off x="204592" y="1427967"/>
            <a:ext cx="4793293" cy="4748996"/>
          </a:xfrm>
        </p:spPr>
        <p:txBody>
          <a:bodyPr>
            <a:normAutofit fontScale="77500" lnSpcReduction="20000"/>
          </a:bodyPr>
          <a:lstStyle/>
          <a:p>
            <a:pPr marL="0" indent="0" algn="ctr">
              <a:buNone/>
            </a:pPr>
            <a:r>
              <a:rPr lang="en-US" sz="2100" dirty="0">
                <a:latin typeface="Times New Roman" panose="02020603050405020304" pitchFamily="18" charset="0"/>
                <a:cs typeface="Times New Roman" panose="02020603050405020304" pitchFamily="18" charset="0"/>
              </a:rPr>
              <a:t>American Legion Park</a:t>
            </a:r>
          </a:p>
          <a:p>
            <a:pPr marL="0" indent="0" algn="ctr">
              <a:buNone/>
            </a:pPr>
            <a:r>
              <a:rPr lang="en-US" sz="1500" dirty="0">
                <a:latin typeface="Times New Roman" panose="02020603050405020304" pitchFamily="18" charset="0"/>
                <a:cs typeface="Times New Roman" panose="02020603050405020304" pitchFamily="18" charset="0"/>
              </a:rPr>
              <a:t>Located Downtown across from True Value Hardware. </a:t>
            </a:r>
          </a:p>
          <a:p>
            <a:pPr marL="0" indent="0" algn="ctr">
              <a:buNone/>
            </a:pPr>
            <a:r>
              <a:rPr lang="en-US" sz="1500" dirty="0">
                <a:latin typeface="Times New Roman" panose="02020603050405020304" pitchFamily="18" charset="0"/>
                <a:cs typeface="Times New Roman" panose="02020603050405020304" pitchFamily="18" charset="0"/>
              </a:rPr>
              <a:t>This Public Beach is located on Lake Huron</a:t>
            </a:r>
          </a:p>
          <a:p>
            <a:pPr marL="0" indent="0" algn="ctr">
              <a:buNone/>
            </a:pPr>
            <a:r>
              <a:rPr lang="en-US" sz="2100" dirty="0">
                <a:latin typeface="Times New Roman" panose="02020603050405020304" pitchFamily="18" charset="0"/>
                <a:cs typeface="Times New Roman" panose="02020603050405020304" pitchFamily="18" charset="0"/>
              </a:rPr>
              <a:t>-------------------------------------------------------</a:t>
            </a:r>
          </a:p>
          <a:p>
            <a:pPr marL="0" indent="0" algn="ctr">
              <a:buNone/>
            </a:pPr>
            <a:r>
              <a:rPr lang="en-US" sz="2100" dirty="0">
                <a:latin typeface="Times New Roman" panose="02020603050405020304" pitchFamily="18" charset="0"/>
                <a:cs typeface="Times New Roman" panose="02020603050405020304" pitchFamily="18" charset="0"/>
              </a:rPr>
              <a:t>Kiwanis Beach Park</a:t>
            </a:r>
          </a:p>
          <a:p>
            <a:pPr marL="0" indent="0" algn="ctr">
              <a:buNone/>
            </a:pPr>
            <a:r>
              <a:rPr lang="en-US" sz="2100" dirty="0">
                <a:latin typeface="Times New Roman" panose="02020603050405020304" pitchFamily="18" charset="0"/>
                <a:cs typeface="Times New Roman" panose="02020603050405020304" pitchFamily="18" charset="0"/>
              </a:rPr>
              <a:t>Located along the Huron Boardwalk</a:t>
            </a:r>
          </a:p>
          <a:p>
            <a:pPr marL="0" indent="0" algn="ctr">
              <a:buNone/>
            </a:pPr>
            <a:r>
              <a:rPr lang="en-US" sz="1300" dirty="0">
                <a:latin typeface="Times New Roman" panose="02020603050405020304" pitchFamily="18" charset="0"/>
                <a:cs typeface="Times New Roman" panose="02020603050405020304" pitchFamily="18" charset="0"/>
              </a:rPr>
              <a:t>Between Star Line Ferry and Indian Village</a:t>
            </a:r>
          </a:p>
          <a:p>
            <a:pPr marL="0" indent="0" algn="ctr">
              <a:buNone/>
            </a:pPr>
            <a:r>
              <a:rPr lang="en-US" sz="2100" dirty="0">
                <a:latin typeface="Times New Roman" panose="02020603050405020304" pitchFamily="18" charset="0"/>
                <a:cs typeface="Times New Roman" panose="02020603050405020304" pitchFamily="18" charset="0"/>
              </a:rPr>
              <a:t>--------------------------------------------------------</a:t>
            </a:r>
          </a:p>
          <a:p>
            <a:pPr marL="0" indent="0" algn="ctr">
              <a:buNone/>
            </a:pPr>
            <a:r>
              <a:rPr lang="en-US" sz="2100" dirty="0">
                <a:latin typeface="Times New Roman" panose="02020603050405020304" pitchFamily="18" charset="0"/>
                <a:cs typeface="Times New Roman" panose="02020603050405020304" pitchFamily="18" charset="0"/>
              </a:rPr>
              <a:t>Lake Michigan Sand Dunes	</a:t>
            </a:r>
          </a:p>
          <a:p>
            <a:pPr marL="0" indent="0" algn="ctr">
              <a:buNone/>
            </a:pPr>
            <a:r>
              <a:rPr lang="en-US" sz="2100" dirty="0">
                <a:latin typeface="Times New Roman" panose="02020603050405020304" pitchFamily="18" charset="0"/>
                <a:cs typeface="Times New Roman" panose="02020603050405020304" pitchFamily="18" charset="0"/>
              </a:rPr>
              <a:t>Travel west on US-2 about 10-12 miles (beyond I-75). The sandy beach stretches for miles here. Parking is permitted on the shoulder of the highway. There are no facilities, no lifeguards and no food available to buy…so bring your own picnic.</a:t>
            </a:r>
          </a:p>
          <a:p>
            <a:pPr algn="ctr"/>
            <a:endParaRPr lang="en-US" sz="2000" dirty="0"/>
          </a:p>
          <a:p>
            <a:pPr algn="ctr"/>
            <a:endParaRPr lang="en-US" sz="2000" dirty="0"/>
          </a:p>
          <a:p>
            <a:pPr algn="ctr"/>
            <a:endParaRPr lang="en-US" sz="1900" dirty="0"/>
          </a:p>
        </p:txBody>
      </p:sp>
      <p:sp>
        <p:nvSpPr>
          <p:cNvPr id="5" name="Content Placeholder 4">
            <a:extLst>
              <a:ext uri="{FF2B5EF4-FFF2-40B4-BE49-F238E27FC236}">
                <a16:creationId xmlns:a16="http://schemas.microsoft.com/office/drawing/2014/main" id="{13FFAE5D-7F14-4307-9F06-EC19CE7CBB78}"/>
              </a:ext>
            </a:extLst>
          </p:cNvPr>
          <p:cNvSpPr>
            <a:spLocks noGrp="1"/>
          </p:cNvSpPr>
          <p:nvPr>
            <p:ph sz="half" idx="2"/>
          </p:nvPr>
        </p:nvSpPr>
        <p:spPr>
          <a:xfrm>
            <a:off x="7402882" y="1427967"/>
            <a:ext cx="4584526" cy="4748996"/>
          </a:xfrm>
        </p:spPr>
        <p:txBody>
          <a:bodyPr>
            <a:normAutofit fontScale="77500" lnSpcReduction="20000"/>
          </a:bodyPr>
          <a:lstStyle/>
          <a:p>
            <a:pPr marL="0" indent="0" algn="ctr">
              <a:buNone/>
            </a:pPr>
            <a:r>
              <a:rPr lang="en-US" sz="2100" dirty="0">
                <a:latin typeface="Times New Roman" panose="02020603050405020304" pitchFamily="18" charset="0"/>
                <a:cs typeface="Times New Roman" panose="02020603050405020304" pitchFamily="18" charset="0"/>
              </a:rPr>
              <a:t>Dock #3 City Park/Coast Guard Park</a:t>
            </a:r>
          </a:p>
          <a:p>
            <a:pPr marL="0" indent="0" algn="ctr">
              <a:buNone/>
            </a:pPr>
            <a:r>
              <a:rPr lang="en-US" sz="1300" dirty="0">
                <a:latin typeface="Times New Roman" panose="02020603050405020304" pitchFamily="18" charset="0"/>
                <a:cs typeface="Times New Roman" panose="02020603050405020304" pitchFamily="18" charset="0"/>
              </a:rPr>
              <a:t>At the end of Ferry Lane</a:t>
            </a:r>
          </a:p>
          <a:p>
            <a:pPr marL="0" indent="0" algn="ctr">
              <a:buNone/>
            </a:pPr>
            <a:r>
              <a:rPr lang="en-US" sz="2100" dirty="0">
                <a:latin typeface="Times New Roman" panose="02020603050405020304" pitchFamily="18" charset="0"/>
                <a:cs typeface="Times New Roman" panose="02020603050405020304" pitchFamily="18" charset="0"/>
              </a:rPr>
              <a:t>------------------------------------------------------</a:t>
            </a:r>
          </a:p>
          <a:p>
            <a:pPr marL="0" indent="0" algn="ctr">
              <a:buNone/>
            </a:pPr>
            <a:r>
              <a:rPr lang="en-US" sz="2100" dirty="0">
                <a:latin typeface="Times New Roman" panose="02020603050405020304" pitchFamily="18" charset="0"/>
                <a:cs typeface="Times New Roman" panose="02020603050405020304" pitchFamily="18" charset="0"/>
              </a:rPr>
              <a:t>American Legion Park</a:t>
            </a:r>
          </a:p>
          <a:p>
            <a:pPr marL="0" indent="0" algn="ctr">
              <a:buNone/>
            </a:pPr>
            <a:r>
              <a:rPr lang="en-US" sz="1300" dirty="0">
                <a:latin typeface="Times New Roman" panose="02020603050405020304" pitchFamily="18" charset="0"/>
                <a:cs typeface="Times New Roman" panose="02020603050405020304" pitchFamily="18" charset="0"/>
              </a:rPr>
              <a:t>Located Downtown across from True Value Hardware. </a:t>
            </a:r>
          </a:p>
          <a:p>
            <a:pPr marL="0" indent="0" algn="ctr">
              <a:buNone/>
            </a:pPr>
            <a:r>
              <a:rPr lang="en-US" sz="2100" dirty="0">
                <a:latin typeface="Times New Roman" panose="02020603050405020304" pitchFamily="18" charset="0"/>
                <a:cs typeface="Times New Roman" panose="02020603050405020304" pitchFamily="18" charset="0"/>
              </a:rPr>
              <a:t>------------------------------------------------------</a:t>
            </a:r>
          </a:p>
          <a:p>
            <a:pPr marL="0" indent="0" algn="ctr">
              <a:buNone/>
            </a:pPr>
            <a:r>
              <a:rPr lang="en-US" sz="2100" dirty="0">
                <a:latin typeface="Times New Roman" panose="02020603050405020304" pitchFamily="18" charset="0"/>
                <a:cs typeface="Times New Roman" panose="02020603050405020304" pitchFamily="18" charset="0"/>
              </a:rPr>
              <a:t>Chief Wawatam Park is connected to the Historical Board Walk and takes you down into Lake Huron and by the Wawatam Lighthouse. </a:t>
            </a:r>
          </a:p>
          <a:p>
            <a:pPr marL="0" indent="0" algn="ctr">
              <a:buNone/>
            </a:pPr>
            <a:r>
              <a:rPr lang="en-US" sz="2100" dirty="0">
                <a:latin typeface="Times New Roman" panose="02020603050405020304" pitchFamily="18" charset="0"/>
                <a:cs typeface="Times New Roman" panose="02020603050405020304" pitchFamily="18" charset="0"/>
              </a:rPr>
              <a:t>There is also a splash pad for kids to run through on the hot days of summer. Beautiful view of Mackinac Island and all the Freighters and boats going through the channel</a:t>
            </a:r>
            <a:r>
              <a:rPr lang="en-US" sz="2400" dirty="0"/>
              <a:t>. </a:t>
            </a:r>
          </a:p>
          <a:p>
            <a:pPr marL="0" indent="0" algn="ctr">
              <a:buNone/>
            </a:pPr>
            <a:endParaRPr lang="en-US" sz="2400" dirty="0"/>
          </a:p>
          <a:p>
            <a:endParaRPr lang="en-US" dirty="0"/>
          </a:p>
        </p:txBody>
      </p:sp>
      <p:pic>
        <p:nvPicPr>
          <p:cNvPr id="6" name="Picture 5">
            <a:extLst>
              <a:ext uri="{FF2B5EF4-FFF2-40B4-BE49-F238E27FC236}">
                <a16:creationId xmlns:a16="http://schemas.microsoft.com/office/drawing/2014/main" id="{2186EF3C-B841-49C1-B1D8-669F20161D1E}"/>
              </a:ext>
            </a:extLst>
          </p:cNvPr>
          <p:cNvPicPr>
            <a:picLocks noChangeAspect="1"/>
          </p:cNvPicPr>
          <p:nvPr/>
        </p:nvPicPr>
        <p:blipFill>
          <a:blip r:embed="rId2"/>
          <a:stretch>
            <a:fillRect/>
          </a:stretch>
        </p:blipFill>
        <p:spPr>
          <a:xfrm>
            <a:off x="5132214" y="1712582"/>
            <a:ext cx="1952528" cy="1294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8D322E4-7679-4553-8E2B-D6D828F423CD}"/>
              </a:ext>
            </a:extLst>
          </p:cNvPr>
          <p:cNvPicPr>
            <a:picLocks noChangeAspect="1"/>
          </p:cNvPicPr>
          <p:nvPr/>
        </p:nvPicPr>
        <p:blipFill>
          <a:blip r:embed="rId3"/>
          <a:stretch>
            <a:fillRect/>
          </a:stretch>
        </p:blipFill>
        <p:spPr>
          <a:xfrm>
            <a:off x="5132214" y="257452"/>
            <a:ext cx="1952528" cy="1299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02AC738-E90C-46A5-8324-3E1223253438}"/>
              </a:ext>
            </a:extLst>
          </p:cNvPr>
          <p:cNvPicPr>
            <a:picLocks noChangeAspect="1"/>
          </p:cNvPicPr>
          <p:nvPr/>
        </p:nvPicPr>
        <p:blipFill>
          <a:blip r:embed="rId4"/>
          <a:stretch>
            <a:fillRect/>
          </a:stretch>
        </p:blipFill>
        <p:spPr>
          <a:xfrm>
            <a:off x="5133551" y="3163003"/>
            <a:ext cx="1951191" cy="1461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B5AEB95-870B-4072-8F32-367C31751C23}"/>
              </a:ext>
            </a:extLst>
          </p:cNvPr>
          <p:cNvPicPr>
            <a:picLocks noChangeAspect="1"/>
          </p:cNvPicPr>
          <p:nvPr/>
        </p:nvPicPr>
        <p:blipFill>
          <a:blip r:embed="rId5"/>
          <a:stretch>
            <a:fillRect/>
          </a:stretch>
        </p:blipFill>
        <p:spPr>
          <a:xfrm>
            <a:off x="5144348" y="4780323"/>
            <a:ext cx="1949854" cy="1287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74A4D03-DF15-432A-8A99-B447E78972E4}"/>
              </a:ext>
            </a:extLst>
          </p:cNvPr>
          <p:cNvSpPr txBox="1"/>
          <p:nvPr/>
        </p:nvSpPr>
        <p:spPr>
          <a:xfrm>
            <a:off x="5132213" y="6067976"/>
            <a:ext cx="2061903"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Credits: Stignace.com</a:t>
            </a:r>
          </a:p>
        </p:txBody>
      </p:sp>
      <p:sp>
        <p:nvSpPr>
          <p:cNvPr id="7" name="TextBox 6">
            <a:extLst>
              <a:ext uri="{FF2B5EF4-FFF2-40B4-BE49-F238E27FC236}">
                <a16:creationId xmlns:a16="http://schemas.microsoft.com/office/drawing/2014/main" id="{E30BF7F7-F8B0-4FAF-B7CA-D7ADA569C482}"/>
              </a:ext>
            </a:extLst>
          </p:cNvPr>
          <p:cNvSpPr txBox="1"/>
          <p:nvPr/>
        </p:nvSpPr>
        <p:spPr>
          <a:xfrm>
            <a:off x="8540318" y="257452"/>
            <a:ext cx="2734323" cy="523220"/>
          </a:xfrm>
          <a:prstGeom prst="rect">
            <a:avLst/>
          </a:prstGeom>
          <a:noFill/>
        </p:spPr>
        <p:txBody>
          <a:bodyPr wrap="square" rtlCol="0">
            <a:spAutoFit/>
          </a:bodyPr>
          <a:lstStyle/>
          <a:p>
            <a:pPr algn="ctr"/>
            <a:r>
              <a:rPr lang="en-US" sz="2800" dirty="0">
                <a:latin typeface="Arial Black" panose="020B0A04020102020204" pitchFamily="34" charset="0"/>
              </a:rPr>
              <a:t>Playgrounds</a:t>
            </a:r>
          </a:p>
        </p:txBody>
      </p:sp>
    </p:spTree>
    <p:extLst>
      <p:ext uri="{BB962C8B-B14F-4D97-AF65-F5344CB8AC3E}">
        <p14:creationId xmlns:p14="http://schemas.microsoft.com/office/powerpoint/2010/main" val="136142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C93A-885C-488B-B60B-5EA4C6015F18}"/>
              </a:ext>
            </a:extLst>
          </p:cNvPr>
          <p:cNvSpPr>
            <a:spLocks noGrp="1"/>
          </p:cNvSpPr>
          <p:nvPr>
            <p:ph type="title"/>
          </p:nvPr>
        </p:nvSpPr>
        <p:spPr>
          <a:xfrm>
            <a:off x="838200" y="112644"/>
            <a:ext cx="10515600" cy="637522"/>
          </a:xfrm>
        </p:spPr>
        <p:txBody>
          <a:bodyPr>
            <a:normAutofit fontScale="90000"/>
          </a:bodyPr>
          <a:lstStyle/>
          <a:p>
            <a:pPr algn="ctr"/>
            <a:br>
              <a:rPr lang="en-US" dirty="0"/>
            </a:br>
            <a:r>
              <a:rPr lang="en-US" sz="5300" b="1" dirty="0">
                <a:latin typeface="Arial Black" panose="020B0A04020102020204" pitchFamily="34" charset="0"/>
              </a:rPr>
              <a:t>Sea Stacks</a:t>
            </a:r>
          </a:p>
        </p:txBody>
      </p:sp>
      <p:sp>
        <p:nvSpPr>
          <p:cNvPr id="4" name="Text Placeholder 3">
            <a:extLst>
              <a:ext uri="{FF2B5EF4-FFF2-40B4-BE49-F238E27FC236}">
                <a16:creationId xmlns:a16="http://schemas.microsoft.com/office/drawing/2014/main" id="{CCCB7352-E828-4F0F-A3A9-CA6175525124}"/>
              </a:ext>
            </a:extLst>
          </p:cNvPr>
          <p:cNvSpPr>
            <a:spLocks noGrp="1"/>
          </p:cNvSpPr>
          <p:nvPr>
            <p:ph sz="half" idx="1"/>
          </p:nvPr>
        </p:nvSpPr>
        <p:spPr>
          <a:xfrm>
            <a:off x="225288" y="993914"/>
            <a:ext cx="3339547" cy="5751443"/>
          </a:xfrm>
        </p:spPr>
        <p:txBody>
          <a:bodyPr>
            <a:normAutofit/>
          </a:bodyPr>
          <a:lstStyle/>
          <a:p>
            <a:pPr marL="0" indent="0" algn="ctr">
              <a:buNone/>
            </a:pPr>
            <a:r>
              <a:rPr lang="en-US" sz="2400" dirty="0">
                <a:latin typeface="Arial Black" panose="020B0A04020102020204" pitchFamily="34" charset="0"/>
              </a:rPr>
              <a:t>St. Anthony’s Rock</a:t>
            </a:r>
          </a:p>
          <a:p>
            <a:pPr marL="0" indent="0" algn="ctr">
              <a:buNone/>
            </a:pPr>
            <a:r>
              <a:rPr lang="en-US" sz="1200" dirty="0"/>
              <a:t> (see city map)</a:t>
            </a:r>
          </a:p>
          <a:p>
            <a:pPr marL="0" indent="0">
              <a:buNone/>
            </a:pPr>
            <a:r>
              <a:rPr lang="en-US" sz="1800" dirty="0">
                <a:latin typeface="Times New Roman" panose="02020603050405020304" pitchFamily="18" charset="0"/>
                <a:cs typeface="Times New Roman" panose="02020603050405020304" pitchFamily="18" charset="0"/>
              </a:rPr>
              <a:t>There is an informational plaque in front of the rock that gives details on its history and possible name origin</a:t>
            </a:r>
          </a:p>
        </p:txBody>
      </p:sp>
      <p:sp>
        <p:nvSpPr>
          <p:cNvPr id="3" name="Content Placeholder 2">
            <a:extLst>
              <a:ext uri="{FF2B5EF4-FFF2-40B4-BE49-F238E27FC236}">
                <a16:creationId xmlns:a16="http://schemas.microsoft.com/office/drawing/2014/main" id="{B27A4950-2847-4191-B4A7-07D0B07DBDEE}"/>
              </a:ext>
            </a:extLst>
          </p:cNvPr>
          <p:cNvSpPr>
            <a:spLocks noGrp="1"/>
          </p:cNvSpPr>
          <p:nvPr>
            <p:ph sz="half" idx="2"/>
          </p:nvPr>
        </p:nvSpPr>
        <p:spPr>
          <a:xfrm>
            <a:off x="8428382" y="993914"/>
            <a:ext cx="3538329" cy="5183050"/>
          </a:xfrm>
        </p:spPr>
        <p:txBody>
          <a:bodyPr>
            <a:normAutofit/>
          </a:bodyPr>
          <a:lstStyle/>
          <a:p>
            <a:pPr marL="0" indent="0" algn="ctr">
              <a:buNone/>
            </a:pPr>
            <a:r>
              <a:rPr lang="en-US" sz="2400" dirty="0">
                <a:latin typeface="Arial Black" panose="020B0A04020102020204" pitchFamily="34" charset="0"/>
              </a:rPr>
              <a:t>Castle Rock</a:t>
            </a:r>
          </a:p>
          <a:p>
            <a:pPr marL="0" indent="0">
              <a:buNone/>
            </a:pPr>
            <a:r>
              <a:rPr lang="en-US" sz="1800" dirty="0">
                <a:latin typeface="Times New Roman" panose="02020603050405020304" pitchFamily="18" charset="0"/>
                <a:cs typeface="Times New Roman" panose="02020603050405020304" pitchFamily="18" charset="0"/>
              </a:rPr>
              <a:t>Just north of town, follow N. State St., cross over the I-75 overpass and turn right- into the parking lot. Great views from the top and say “Hi” to Paul Bunyan and Babe, the Blue Ox (Nominal admission fee)</a:t>
            </a:r>
          </a:p>
          <a:p>
            <a:pPr marL="0" indent="0">
              <a:buNone/>
            </a:pPr>
            <a:endParaRPr lang="en-US" sz="4200" dirty="0"/>
          </a:p>
          <a:p>
            <a:endParaRPr lang="en-US" dirty="0"/>
          </a:p>
        </p:txBody>
      </p:sp>
      <p:pic>
        <p:nvPicPr>
          <p:cNvPr id="6" name="Picture 5">
            <a:extLst>
              <a:ext uri="{FF2B5EF4-FFF2-40B4-BE49-F238E27FC236}">
                <a16:creationId xmlns:a16="http://schemas.microsoft.com/office/drawing/2014/main" id="{4420540C-FC81-4D09-B508-D6E162357EAF}"/>
              </a:ext>
            </a:extLst>
          </p:cNvPr>
          <p:cNvPicPr>
            <a:picLocks noChangeAspect="1"/>
          </p:cNvPicPr>
          <p:nvPr/>
        </p:nvPicPr>
        <p:blipFill>
          <a:blip r:embed="rId2"/>
          <a:stretch>
            <a:fillRect/>
          </a:stretch>
        </p:blipFill>
        <p:spPr>
          <a:xfrm>
            <a:off x="1023216" y="3585437"/>
            <a:ext cx="1822623" cy="259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7012DE4-EA9A-4B9E-AF7A-4D3EA8313E85}"/>
              </a:ext>
            </a:extLst>
          </p:cNvPr>
          <p:cNvPicPr>
            <a:picLocks noChangeAspect="1"/>
          </p:cNvPicPr>
          <p:nvPr/>
        </p:nvPicPr>
        <p:blipFill>
          <a:blip r:embed="rId3"/>
          <a:stretch>
            <a:fillRect/>
          </a:stretch>
        </p:blipFill>
        <p:spPr>
          <a:xfrm>
            <a:off x="9104242" y="3585436"/>
            <a:ext cx="1855303" cy="259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9DDBC11-C14A-4CB1-8C73-04CED61A1144}"/>
              </a:ext>
            </a:extLst>
          </p:cNvPr>
          <p:cNvSpPr txBox="1"/>
          <p:nvPr/>
        </p:nvSpPr>
        <p:spPr>
          <a:xfrm>
            <a:off x="4420451" y="1404730"/>
            <a:ext cx="3538329" cy="535531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 Anthony’s Rock is one of several ‘sea stacks’ in the Straits Area. It is made of Mackinac breccia, a type of stone formed 350 million years ago, when the roofs of deep caves collapsed into stacks of fragmented rock. Calcium carbonate in circulating groundwater cemented the stacks of limestone, dolomite and chert into much harder formations than surrounding unbroken limestone. Much later, glaciers covered this area, then began melting about 12,000 years ago. Wave action in the resulting lakes eroded the adjacent soft stone, leaving St. Anthony’s Rock exposed by 2000 B.C.</a:t>
            </a:r>
          </a:p>
          <a:p>
            <a:endParaRPr lang="en-US" dirty="0"/>
          </a:p>
        </p:txBody>
      </p:sp>
      <p:sp>
        <p:nvSpPr>
          <p:cNvPr id="5" name="TextBox 4">
            <a:extLst>
              <a:ext uri="{FF2B5EF4-FFF2-40B4-BE49-F238E27FC236}">
                <a16:creationId xmlns:a16="http://schemas.microsoft.com/office/drawing/2014/main" id="{B1393C71-E92E-4D72-BA9A-B802D1CCB862}"/>
              </a:ext>
            </a:extLst>
          </p:cNvPr>
          <p:cNvSpPr txBox="1"/>
          <p:nvPr/>
        </p:nvSpPr>
        <p:spPr>
          <a:xfrm>
            <a:off x="983750" y="6248039"/>
            <a:ext cx="296710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travelthemitten.com</a:t>
            </a:r>
          </a:p>
        </p:txBody>
      </p:sp>
      <p:sp>
        <p:nvSpPr>
          <p:cNvPr id="7" name="TextBox 6">
            <a:extLst>
              <a:ext uri="{FF2B5EF4-FFF2-40B4-BE49-F238E27FC236}">
                <a16:creationId xmlns:a16="http://schemas.microsoft.com/office/drawing/2014/main" id="{9BD6EB7E-FB99-4941-9334-5DEAC73ED8B3}"/>
              </a:ext>
            </a:extLst>
          </p:cNvPr>
          <p:cNvSpPr txBox="1"/>
          <p:nvPr/>
        </p:nvSpPr>
        <p:spPr>
          <a:xfrm>
            <a:off x="9104242" y="6248041"/>
            <a:ext cx="2478157"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castlerockmi.com</a:t>
            </a:r>
          </a:p>
        </p:txBody>
      </p:sp>
    </p:spTree>
    <p:extLst>
      <p:ext uri="{BB962C8B-B14F-4D97-AF65-F5344CB8AC3E}">
        <p14:creationId xmlns:p14="http://schemas.microsoft.com/office/powerpoint/2010/main" val="3063849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79FC2-9CD5-4A44-AA5D-532D69E2AD0D}"/>
              </a:ext>
            </a:extLst>
          </p:cNvPr>
          <p:cNvSpPr>
            <a:spLocks noGrp="1"/>
          </p:cNvSpPr>
          <p:nvPr>
            <p:ph type="title"/>
          </p:nvPr>
        </p:nvSpPr>
        <p:spPr>
          <a:xfrm>
            <a:off x="838200" y="106017"/>
            <a:ext cx="10515600" cy="993913"/>
          </a:xfrm>
        </p:spPr>
        <p:txBody>
          <a:bodyPr/>
          <a:lstStyle/>
          <a:p>
            <a:pPr algn="ctr"/>
            <a:r>
              <a:rPr lang="en-US" dirty="0">
                <a:latin typeface="Arial Black" panose="020B0A04020102020204" pitchFamily="34" charset="0"/>
              </a:rPr>
              <a:t>Museums</a:t>
            </a:r>
          </a:p>
        </p:txBody>
      </p:sp>
      <p:sp>
        <p:nvSpPr>
          <p:cNvPr id="8" name="Content Placeholder 7">
            <a:extLst>
              <a:ext uri="{FF2B5EF4-FFF2-40B4-BE49-F238E27FC236}">
                <a16:creationId xmlns:a16="http://schemas.microsoft.com/office/drawing/2014/main" id="{7FCAEEAC-D098-430D-8960-161F36775127}"/>
              </a:ext>
            </a:extLst>
          </p:cNvPr>
          <p:cNvSpPr>
            <a:spLocks noGrp="1"/>
          </p:cNvSpPr>
          <p:nvPr>
            <p:ph sz="half" idx="1"/>
          </p:nvPr>
        </p:nvSpPr>
        <p:spPr>
          <a:xfrm>
            <a:off x="318052" y="106017"/>
            <a:ext cx="3379305" cy="6645966"/>
          </a:xfrm>
        </p:spPr>
        <p:txBody>
          <a:bodyPr>
            <a:normAutofit/>
          </a:bodyPr>
          <a:lstStyle/>
          <a:p>
            <a:pPr marL="0" indent="0" algn="ctr">
              <a:buNone/>
            </a:pPr>
            <a:r>
              <a:rPr lang="en-US" sz="2400" dirty="0">
                <a:latin typeface="Arial Black" panose="020B0A04020102020204" pitchFamily="34" charset="0"/>
              </a:rPr>
              <a:t>Museum of Ojibwa Culture</a:t>
            </a:r>
          </a:p>
          <a:p>
            <a:pPr marL="0" indent="0" algn="ctr">
              <a:buNone/>
            </a:pPr>
            <a:r>
              <a:rPr lang="en-US" sz="1800" dirty="0">
                <a:latin typeface="Times New Roman" panose="02020603050405020304" pitchFamily="18" charset="0"/>
                <a:cs typeface="Times New Roman" panose="02020603050405020304" pitchFamily="18" charset="0"/>
              </a:rPr>
              <a:t>500 N. State Street</a:t>
            </a:r>
          </a:p>
          <a:p>
            <a:pPr marL="0" indent="0" algn="ctr">
              <a:buNone/>
            </a:pPr>
            <a:r>
              <a:rPr lang="en-US" sz="1800" dirty="0">
                <a:latin typeface="Times New Roman" panose="02020603050405020304" pitchFamily="18" charset="0"/>
                <a:cs typeface="Times New Roman" panose="02020603050405020304" pitchFamily="18" charset="0"/>
              </a:rPr>
              <a:t> Museum admission is free (donations most welcome).</a:t>
            </a:r>
          </a:p>
          <a:p>
            <a:pPr marL="0" indent="0" algn="ctr">
              <a:buNone/>
            </a:pPr>
            <a:r>
              <a:rPr lang="en-US" sz="1800" dirty="0">
                <a:latin typeface="Times New Roman" panose="02020603050405020304" pitchFamily="18" charset="0"/>
                <a:cs typeface="Times New Roman" panose="02020603050405020304" pitchFamily="18" charset="0"/>
              </a:rPr>
              <a:t> For info visit: museumofojibwaculture.net</a:t>
            </a:r>
          </a:p>
          <a:p>
            <a:pPr marL="0" indent="0" algn="ctr">
              <a:buNone/>
            </a:pPr>
            <a:r>
              <a:rPr lang="en-US" sz="1800" dirty="0">
                <a:latin typeface="Times New Roman" panose="02020603050405020304" pitchFamily="18" charset="0"/>
                <a:cs typeface="Times New Roman" panose="02020603050405020304" pitchFamily="18" charset="0"/>
              </a:rPr>
              <a:t>Please visit their website for a schedule of museum events, cultural nights and walking tours</a:t>
            </a:r>
          </a:p>
          <a:p>
            <a:pPr marL="0" indent="0" algn="ctr">
              <a:buNone/>
            </a:pPr>
            <a:r>
              <a:rPr lang="en-US" sz="1800" dirty="0">
                <a:latin typeface="Times New Roman" panose="02020603050405020304" pitchFamily="18" charset="0"/>
                <a:cs typeface="Times New Roman" panose="02020603050405020304" pitchFamily="18" charset="0"/>
              </a:rPr>
              <a:t>(906) 643-6076</a:t>
            </a:r>
          </a:p>
          <a:p>
            <a:pPr marL="0" indent="0" algn="ctr">
              <a:buNone/>
            </a:pPr>
            <a:r>
              <a:rPr lang="en-US" sz="1800" dirty="0">
                <a:latin typeface="Times New Roman" panose="02020603050405020304" pitchFamily="18" charset="0"/>
                <a:cs typeface="Times New Roman" panose="02020603050405020304" pitchFamily="18" charset="0"/>
              </a:rPr>
              <a:t> </a:t>
            </a:r>
            <a:endParaRPr lang="en-US" dirty="0"/>
          </a:p>
        </p:txBody>
      </p:sp>
      <p:sp>
        <p:nvSpPr>
          <p:cNvPr id="9" name="Content Placeholder 8">
            <a:extLst>
              <a:ext uri="{FF2B5EF4-FFF2-40B4-BE49-F238E27FC236}">
                <a16:creationId xmlns:a16="http://schemas.microsoft.com/office/drawing/2014/main" id="{95A99C19-2770-4771-88E6-03BC6F543D8A}"/>
              </a:ext>
            </a:extLst>
          </p:cNvPr>
          <p:cNvSpPr>
            <a:spLocks noGrp="1"/>
          </p:cNvSpPr>
          <p:nvPr>
            <p:ph sz="half" idx="2"/>
          </p:nvPr>
        </p:nvSpPr>
        <p:spPr>
          <a:xfrm>
            <a:off x="8291744" y="106017"/>
            <a:ext cx="3666477" cy="6070946"/>
          </a:xfrm>
        </p:spPr>
        <p:txBody>
          <a:bodyPr>
            <a:normAutofit/>
          </a:bodyPr>
          <a:lstStyle/>
          <a:p>
            <a:pPr marL="0" indent="0" algn="ctr">
              <a:buNone/>
            </a:pPr>
            <a:r>
              <a:rPr lang="en-US" sz="2400" dirty="0">
                <a:latin typeface="Arial Black" panose="020B0A04020102020204" pitchFamily="34" charset="0"/>
              </a:rPr>
              <a:t>Fort De </a:t>
            </a:r>
            <a:r>
              <a:rPr lang="en-US" sz="2400" dirty="0" err="1">
                <a:latin typeface="Arial Black" panose="020B0A04020102020204" pitchFamily="34" charset="0"/>
              </a:rPr>
              <a:t>Buade</a:t>
            </a:r>
            <a:endParaRPr lang="en-US" sz="2400" dirty="0">
              <a:latin typeface="Arial Black" panose="020B0A04020102020204" pitchFamily="34" charset="0"/>
            </a:endParaRPr>
          </a:p>
          <a:p>
            <a:pPr marL="0" indent="0" algn="ctr">
              <a:buNone/>
            </a:pPr>
            <a:r>
              <a:rPr lang="en-US" sz="1800" dirty="0">
                <a:latin typeface="Times New Roman" panose="02020603050405020304" pitchFamily="18" charset="0"/>
                <a:cs typeface="Times New Roman" panose="02020603050405020304" pitchFamily="18" charset="0"/>
              </a:rPr>
              <a:t>334 N. State St.</a:t>
            </a:r>
          </a:p>
          <a:p>
            <a:pPr marL="0" indent="0" algn="ctr">
              <a:buNone/>
            </a:pPr>
            <a:r>
              <a:rPr lang="en-US" sz="1800" dirty="0">
                <a:latin typeface="Times New Roman" panose="02020603050405020304" pitchFamily="18" charset="0"/>
                <a:cs typeface="Times New Roman" panose="02020603050405020304" pitchFamily="18" charset="0"/>
              </a:rPr>
              <a:t> Museum admission is free</a:t>
            </a:r>
          </a:p>
          <a:p>
            <a:pPr marL="0" indent="0" algn="ctr">
              <a:buNone/>
            </a:pPr>
            <a:r>
              <a:rPr lang="en-US" sz="1800" dirty="0">
                <a:latin typeface="Times New Roman" panose="02020603050405020304" pitchFamily="18" charset="0"/>
                <a:cs typeface="Times New Roman" panose="02020603050405020304" pitchFamily="18" charset="0"/>
              </a:rPr>
              <a:t>(donations most welcome).</a:t>
            </a:r>
          </a:p>
          <a:p>
            <a:pPr marL="0" indent="0" algn="ctr">
              <a:buNone/>
            </a:pPr>
            <a:r>
              <a:rPr lang="en-US" sz="1800" dirty="0">
                <a:latin typeface="Times New Roman" panose="02020603050405020304" pitchFamily="18" charset="0"/>
                <a:cs typeface="Times New Roman" panose="02020603050405020304" pitchFamily="18" charset="0"/>
              </a:rPr>
              <a:t>For info visit: www.fortdebaude.com </a:t>
            </a:r>
          </a:p>
          <a:p>
            <a:pPr marL="0" indent="0" algn="ctr">
              <a:buNone/>
            </a:pPr>
            <a:r>
              <a:rPr lang="en-US" sz="1800" dirty="0">
                <a:latin typeface="Times New Roman" panose="02020603050405020304" pitchFamily="18" charset="0"/>
                <a:cs typeface="Times New Roman" panose="02020603050405020304" pitchFamily="18" charset="0"/>
              </a:rPr>
              <a:t>(906)-643-6627</a:t>
            </a:r>
          </a:p>
          <a:p>
            <a:pPr marL="0" indent="0" algn="ctr">
              <a:buNone/>
            </a:pPr>
            <a:r>
              <a:rPr lang="en-US" sz="1800" dirty="0">
                <a:latin typeface="Times New Roman" panose="02020603050405020304" pitchFamily="18" charset="0"/>
                <a:cs typeface="Times New Roman" panose="02020603050405020304" pitchFamily="18" charset="0"/>
              </a:rPr>
              <a:t>	</a:t>
            </a:r>
          </a:p>
          <a:p>
            <a:pPr marL="0" indent="0">
              <a:buNone/>
            </a:pPr>
            <a:endParaRPr lang="en-US" dirty="0"/>
          </a:p>
        </p:txBody>
      </p:sp>
      <p:pic>
        <p:nvPicPr>
          <p:cNvPr id="3" name="Picture 2">
            <a:extLst>
              <a:ext uri="{FF2B5EF4-FFF2-40B4-BE49-F238E27FC236}">
                <a16:creationId xmlns:a16="http://schemas.microsoft.com/office/drawing/2014/main" id="{14EA6CC5-269B-41C5-9AB7-743FC6210260}"/>
              </a:ext>
            </a:extLst>
          </p:cNvPr>
          <p:cNvPicPr>
            <a:picLocks noChangeAspect="1"/>
          </p:cNvPicPr>
          <p:nvPr/>
        </p:nvPicPr>
        <p:blipFill>
          <a:blip r:embed="rId2"/>
          <a:stretch>
            <a:fillRect/>
          </a:stretch>
        </p:blipFill>
        <p:spPr>
          <a:xfrm>
            <a:off x="772357" y="4616380"/>
            <a:ext cx="2798650" cy="167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B0F9BDE-5073-4C89-B845-7C9AA447CC2D}"/>
              </a:ext>
            </a:extLst>
          </p:cNvPr>
          <p:cNvPicPr>
            <a:picLocks noChangeAspect="1"/>
          </p:cNvPicPr>
          <p:nvPr/>
        </p:nvPicPr>
        <p:blipFill>
          <a:blip r:embed="rId3"/>
          <a:stretch>
            <a:fillRect/>
          </a:stretch>
        </p:blipFill>
        <p:spPr>
          <a:xfrm>
            <a:off x="8842159" y="4611254"/>
            <a:ext cx="2338219" cy="1735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52867AC-5D8D-4A60-BD76-BAAF74BCF996}"/>
              </a:ext>
            </a:extLst>
          </p:cNvPr>
          <p:cNvPicPr>
            <a:picLocks noChangeAspect="1"/>
          </p:cNvPicPr>
          <p:nvPr/>
        </p:nvPicPr>
        <p:blipFill>
          <a:blip r:embed="rId4"/>
          <a:stretch>
            <a:fillRect/>
          </a:stretch>
        </p:blipFill>
        <p:spPr>
          <a:xfrm>
            <a:off x="4989250" y="4616380"/>
            <a:ext cx="2640688" cy="1729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1781546-B78D-4799-A5DB-721FDEDC9EBE}"/>
              </a:ext>
            </a:extLst>
          </p:cNvPr>
          <p:cNvSpPr txBox="1"/>
          <p:nvPr/>
        </p:nvSpPr>
        <p:spPr>
          <a:xfrm>
            <a:off x="4616389" y="993913"/>
            <a:ext cx="3195962" cy="2769989"/>
          </a:xfrm>
          <a:prstGeom prst="rect">
            <a:avLst/>
          </a:prstGeom>
          <a:noFill/>
        </p:spPr>
        <p:txBody>
          <a:bodyPr wrap="square" rtlCol="0">
            <a:spAutoFit/>
          </a:bodyPr>
          <a:lstStyle/>
          <a:p>
            <a:pPr algn="ctr"/>
            <a:r>
              <a:rPr lang="en-US" sz="2400" dirty="0">
                <a:latin typeface="Arial Black" panose="020B0A04020102020204" pitchFamily="34" charset="0"/>
              </a:rPr>
              <a:t>Mackinaw Boat Edith Jane</a:t>
            </a:r>
          </a:p>
          <a:p>
            <a:r>
              <a:rPr lang="en-US" dirty="0">
                <a:latin typeface="Times New Roman" panose="02020603050405020304" pitchFamily="18" charset="0"/>
                <a:cs typeface="Times New Roman" panose="02020603050405020304" pitchFamily="18" charset="0"/>
              </a:rPr>
              <a:t>Visit Mackinaw Boat Edith Jane. She is located in her own small viewing building on North State Street across from the end of Central Hill Street. Her story is presented there, as well.</a:t>
            </a:r>
          </a:p>
          <a:p>
            <a:endParaRPr lang="en-US" dirty="0"/>
          </a:p>
        </p:txBody>
      </p:sp>
      <p:sp>
        <p:nvSpPr>
          <p:cNvPr id="2" name="TextBox 1">
            <a:extLst>
              <a:ext uri="{FF2B5EF4-FFF2-40B4-BE49-F238E27FC236}">
                <a16:creationId xmlns:a16="http://schemas.microsoft.com/office/drawing/2014/main" id="{E56DF207-2297-469F-9E60-F842620859C5}"/>
              </a:ext>
            </a:extLst>
          </p:cNvPr>
          <p:cNvSpPr txBox="1"/>
          <p:nvPr/>
        </p:nvSpPr>
        <p:spPr>
          <a:xfrm>
            <a:off x="4616389" y="6418535"/>
            <a:ext cx="4600693"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Credits: Stignace.com</a:t>
            </a:r>
          </a:p>
        </p:txBody>
      </p:sp>
    </p:spTree>
    <p:extLst>
      <p:ext uri="{BB962C8B-B14F-4D97-AF65-F5344CB8AC3E}">
        <p14:creationId xmlns:p14="http://schemas.microsoft.com/office/powerpoint/2010/main" val="1296187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1A43-4966-468F-813E-438179460FCF}"/>
              </a:ext>
            </a:extLst>
          </p:cNvPr>
          <p:cNvSpPr>
            <a:spLocks noGrp="1"/>
          </p:cNvSpPr>
          <p:nvPr>
            <p:ph type="title"/>
          </p:nvPr>
        </p:nvSpPr>
        <p:spPr>
          <a:xfrm>
            <a:off x="506027" y="292963"/>
            <a:ext cx="4384827" cy="1397726"/>
          </a:xfrm>
        </p:spPr>
        <p:txBody>
          <a:bodyPr>
            <a:normAutofit/>
          </a:bodyPr>
          <a:lstStyle/>
          <a:p>
            <a:pPr algn="ctr"/>
            <a:r>
              <a:rPr lang="en-US" sz="2400" dirty="0">
                <a:latin typeface="Arial Black" panose="020B0A04020102020204" pitchFamily="34" charset="0"/>
              </a:rPr>
              <a:t>St Ignace</a:t>
            </a:r>
            <a:br>
              <a:rPr lang="en-US" sz="2400" dirty="0">
                <a:latin typeface="Arial Black" panose="020B0A04020102020204" pitchFamily="34" charset="0"/>
              </a:rPr>
            </a:br>
            <a:r>
              <a:rPr lang="en-US" sz="2400" dirty="0">
                <a:latin typeface="Arial Black" panose="020B0A04020102020204" pitchFamily="34" charset="0"/>
              </a:rPr>
              <a:t> Public Library</a:t>
            </a:r>
          </a:p>
        </p:txBody>
      </p:sp>
      <p:sp>
        <p:nvSpPr>
          <p:cNvPr id="4" name="Content Placeholder 3">
            <a:extLst>
              <a:ext uri="{FF2B5EF4-FFF2-40B4-BE49-F238E27FC236}">
                <a16:creationId xmlns:a16="http://schemas.microsoft.com/office/drawing/2014/main" id="{E606162B-6751-484D-A088-4E0265E63F30}"/>
              </a:ext>
            </a:extLst>
          </p:cNvPr>
          <p:cNvSpPr>
            <a:spLocks noGrp="1"/>
          </p:cNvSpPr>
          <p:nvPr>
            <p:ph sz="half" idx="1"/>
          </p:nvPr>
        </p:nvSpPr>
        <p:spPr>
          <a:xfrm>
            <a:off x="594805" y="941033"/>
            <a:ext cx="4128116" cy="4982689"/>
          </a:xfrm>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Computers to use at no charge.</a:t>
            </a:r>
          </a:p>
          <a:p>
            <a:pPr marL="0" indent="0">
              <a:buNone/>
            </a:pPr>
            <a:r>
              <a:rPr lang="en-US" sz="1800" dirty="0">
                <a:latin typeface="Times New Roman" panose="02020603050405020304" pitchFamily="18" charset="0"/>
                <a:cs typeface="Times New Roman" panose="02020603050405020304" pitchFamily="18" charset="0"/>
              </a:rPr>
              <a:t>Wireless access with your laptop, even outside during open hours.</a:t>
            </a:r>
          </a:p>
          <a:p>
            <a:pPr marL="0" indent="0">
              <a:buNone/>
            </a:pPr>
            <a:r>
              <a:rPr lang="en-US" sz="1800" dirty="0">
                <a:latin typeface="Times New Roman" panose="02020603050405020304" pitchFamily="18" charset="0"/>
                <a:cs typeface="Times New Roman" panose="02020603050405020304" pitchFamily="18" charset="0"/>
              </a:rPr>
              <a:t>A cart full of used books always on sale for a very low price $.</a:t>
            </a:r>
          </a:p>
          <a:p>
            <a:pPr marL="0" indent="0">
              <a:buNone/>
            </a:pPr>
            <a:r>
              <a:rPr lang="en-US" sz="1800" dirty="0">
                <a:latin typeface="Times New Roman" panose="02020603050405020304" pitchFamily="18" charset="0"/>
                <a:cs typeface="Times New Roman" panose="02020603050405020304" pitchFamily="18" charset="0"/>
              </a:rPr>
              <a:t>(906) 643-8318</a:t>
            </a:r>
          </a:p>
          <a:p>
            <a:pPr marL="0" indent="0">
              <a:buNone/>
            </a:pPr>
            <a:r>
              <a:rPr lang="en-US" sz="1800" dirty="0">
                <a:latin typeface="Times New Roman" panose="02020603050405020304" pitchFamily="18" charset="0"/>
                <a:cs typeface="Times New Roman" panose="02020603050405020304" pitchFamily="18" charset="0"/>
              </a:rPr>
              <a:t>Address: 110 West Spruce St. (corner of Business Loop-75</a:t>
            </a:r>
          </a:p>
        </p:txBody>
      </p:sp>
      <p:sp>
        <p:nvSpPr>
          <p:cNvPr id="5" name="Content Placeholder 4">
            <a:extLst>
              <a:ext uri="{FF2B5EF4-FFF2-40B4-BE49-F238E27FC236}">
                <a16:creationId xmlns:a16="http://schemas.microsoft.com/office/drawing/2014/main" id="{7A284888-20CB-4DBF-8581-48143C68AA70}"/>
              </a:ext>
            </a:extLst>
          </p:cNvPr>
          <p:cNvSpPr>
            <a:spLocks noGrp="1"/>
          </p:cNvSpPr>
          <p:nvPr>
            <p:ph sz="half" idx="2"/>
          </p:nvPr>
        </p:nvSpPr>
        <p:spPr>
          <a:xfrm>
            <a:off x="6968971" y="1278076"/>
            <a:ext cx="4384828" cy="4878250"/>
          </a:xfrm>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Public Restrooms are available at:</a:t>
            </a:r>
          </a:p>
          <a:p>
            <a:pPr marL="0" indent="0">
              <a:buNone/>
            </a:pPr>
            <a:r>
              <a:rPr lang="en-US" sz="1800" dirty="0">
                <a:latin typeface="Times New Roman" panose="02020603050405020304" pitchFamily="18" charset="0"/>
                <a:cs typeface="Times New Roman" panose="02020603050405020304" pitchFamily="18" charset="0"/>
              </a:rPr>
              <a:t>St. Ignace Public Marina</a:t>
            </a:r>
          </a:p>
          <a:p>
            <a:pPr marL="0" indent="0">
              <a:buNone/>
            </a:pPr>
            <a:r>
              <a:rPr lang="en-US" sz="1800" dirty="0">
                <a:latin typeface="Times New Roman" panose="02020603050405020304" pitchFamily="18" charset="0"/>
                <a:cs typeface="Times New Roman" panose="02020603050405020304" pitchFamily="18" charset="0"/>
              </a:rPr>
              <a:t>St. Anthony’s Pocket Park</a:t>
            </a:r>
          </a:p>
          <a:p>
            <a:pPr marL="0" indent="0">
              <a:buNone/>
            </a:pPr>
            <a:r>
              <a:rPr lang="en-US" sz="1800" dirty="0">
                <a:latin typeface="Times New Roman" panose="02020603050405020304" pitchFamily="18" charset="0"/>
                <a:cs typeface="Times New Roman" panose="02020603050405020304" pitchFamily="18" charset="0"/>
              </a:rPr>
              <a:t>American Legion Park</a:t>
            </a:r>
          </a:p>
        </p:txBody>
      </p:sp>
      <p:sp>
        <p:nvSpPr>
          <p:cNvPr id="6" name="TextBox 5">
            <a:extLst>
              <a:ext uri="{FF2B5EF4-FFF2-40B4-BE49-F238E27FC236}">
                <a16:creationId xmlns:a16="http://schemas.microsoft.com/office/drawing/2014/main" id="{00D72198-23E0-45CE-B59D-3A399198C6A5}"/>
              </a:ext>
            </a:extLst>
          </p:cNvPr>
          <p:cNvSpPr txBox="1"/>
          <p:nvPr/>
        </p:nvSpPr>
        <p:spPr>
          <a:xfrm>
            <a:off x="6393305" y="390618"/>
            <a:ext cx="4384826" cy="461665"/>
          </a:xfrm>
          <a:prstGeom prst="rect">
            <a:avLst/>
          </a:prstGeom>
          <a:noFill/>
        </p:spPr>
        <p:txBody>
          <a:bodyPr wrap="square" rtlCol="0">
            <a:spAutoFit/>
          </a:bodyPr>
          <a:lstStyle/>
          <a:p>
            <a:pPr algn="ctr"/>
            <a:r>
              <a:rPr lang="en-US" sz="2400" dirty="0">
                <a:latin typeface="Arial Black" panose="020B0A04020102020204" pitchFamily="34" charset="0"/>
              </a:rPr>
              <a:t>Public Restrooms</a:t>
            </a:r>
          </a:p>
        </p:txBody>
      </p:sp>
      <p:pic>
        <p:nvPicPr>
          <p:cNvPr id="8" name="Picture 7">
            <a:extLst>
              <a:ext uri="{FF2B5EF4-FFF2-40B4-BE49-F238E27FC236}">
                <a16:creationId xmlns:a16="http://schemas.microsoft.com/office/drawing/2014/main" id="{C432102D-84CC-46DA-9259-7963E9621BA5}"/>
              </a:ext>
            </a:extLst>
          </p:cNvPr>
          <p:cNvPicPr>
            <a:picLocks noChangeAspect="1"/>
          </p:cNvPicPr>
          <p:nvPr/>
        </p:nvPicPr>
        <p:blipFill>
          <a:blip r:embed="rId2"/>
          <a:stretch>
            <a:fillRect/>
          </a:stretch>
        </p:blipFill>
        <p:spPr>
          <a:xfrm>
            <a:off x="594805" y="4308476"/>
            <a:ext cx="2143125" cy="1756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399F2C0-BA57-42C6-8824-E2328B68F1C0}"/>
              </a:ext>
            </a:extLst>
          </p:cNvPr>
          <p:cNvPicPr>
            <a:picLocks noChangeAspect="1"/>
          </p:cNvPicPr>
          <p:nvPr/>
        </p:nvPicPr>
        <p:blipFill>
          <a:blip r:embed="rId3"/>
          <a:stretch>
            <a:fillRect/>
          </a:stretch>
        </p:blipFill>
        <p:spPr>
          <a:xfrm>
            <a:off x="6551462" y="4305194"/>
            <a:ext cx="2148136" cy="1746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9A6B4B7-4215-4451-8883-B927EE77AC69}"/>
              </a:ext>
            </a:extLst>
          </p:cNvPr>
          <p:cNvPicPr>
            <a:picLocks noChangeAspect="1"/>
          </p:cNvPicPr>
          <p:nvPr/>
        </p:nvPicPr>
        <p:blipFill>
          <a:blip r:embed="rId4"/>
          <a:stretch>
            <a:fillRect/>
          </a:stretch>
        </p:blipFill>
        <p:spPr>
          <a:xfrm>
            <a:off x="8868159" y="4301378"/>
            <a:ext cx="2148137" cy="1746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6E44CB0B-D708-4350-90F7-CF87C0F2986E}"/>
              </a:ext>
            </a:extLst>
          </p:cNvPr>
          <p:cNvPicPr>
            <a:picLocks noChangeAspect="1"/>
          </p:cNvPicPr>
          <p:nvPr/>
        </p:nvPicPr>
        <p:blipFill>
          <a:blip r:embed="rId5"/>
          <a:stretch>
            <a:fillRect/>
          </a:stretch>
        </p:blipFill>
        <p:spPr>
          <a:xfrm>
            <a:off x="2901098" y="4308476"/>
            <a:ext cx="2143125" cy="1746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10CFCD89-EA94-4BFB-A7B9-262E99D7B774}"/>
              </a:ext>
            </a:extLst>
          </p:cNvPr>
          <p:cNvSpPr txBox="1"/>
          <p:nvPr/>
        </p:nvSpPr>
        <p:spPr>
          <a:xfrm>
            <a:off x="848139" y="6195705"/>
            <a:ext cx="5247861"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Credits: St Ignace Public Library</a:t>
            </a:r>
          </a:p>
        </p:txBody>
      </p:sp>
      <p:sp>
        <p:nvSpPr>
          <p:cNvPr id="7" name="TextBox 6">
            <a:extLst>
              <a:ext uri="{FF2B5EF4-FFF2-40B4-BE49-F238E27FC236}">
                <a16:creationId xmlns:a16="http://schemas.microsoft.com/office/drawing/2014/main" id="{914F4F41-EA87-4C32-8309-84671298114D}"/>
              </a:ext>
            </a:extLst>
          </p:cNvPr>
          <p:cNvSpPr txBox="1"/>
          <p:nvPr/>
        </p:nvSpPr>
        <p:spPr>
          <a:xfrm>
            <a:off x="6551462" y="6153044"/>
            <a:ext cx="2148136"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Patroncity.com</a:t>
            </a:r>
          </a:p>
        </p:txBody>
      </p:sp>
      <p:sp>
        <p:nvSpPr>
          <p:cNvPr id="11" name="TextBox 10">
            <a:extLst>
              <a:ext uri="{FF2B5EF4-FFF2-40B4-BE49-F238E27FC236}">
                <a16:creationId xmlns:a16="http://schemas.microsoft.com/office/drawing/2014/main" id="{A57FB1D9-B86D-4F9F-ACD1-559294366C0E}"/>
              </a:ext>
            </a:extLst>
          </p:cNvPr>
          <p:cNvSpPr txBox="1"/>
          <p:nvPr/>
        </p:nvSpPr>
        <p:spPr>
          <a:xfrm>
            <a:off x="8873552" y="6176963"/>
            <a:ext cx="2560887"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greatlakesfishermansdigest.com</a:t>
            </a:r>
          </a:p>
          <a:p>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400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36B8-3F68-4DA9-872C-AD0C97E52333}"/>
              </a:ext>
            </a:extLst>
          </p:cNvPr>
          <p:cNvSpPr>
            <a:spLocks noGrp="1"/>
          </p:cNvSpPr>
          <p:nvPr>
            <p:ph type="title"/>
          </p:nvPr>
        </p:nvSpPr>
        <p:spPr/>
        <p:txBody>
          <a:bodyPr>
            <a:normAutofit/>
          </a:bodyPr>
          <a:lstStyle/>
          <a:p>
            <a:pPr algn="ctr"/>
            <a:r>
              <a:rPr lang="en-US" sz="3600" dirty="0">
                <a:latin typeface="Arial Black" panose="020B0A04020102020204" pitchFamily="34" charset="0"/>
              </a:rPr>
              <a:t>Bridge Viewing</a:t>
            </a:r>
          </a:p>
        </p:txBody>
      </p:sp>
      <p:sp>
        <p:nvSpPr>
          <p:cNvPr id="3" name="Content Placeholder 2">
            <a:extLst>
              <a:ext uri="{FF2B5EF4-FFF2-40B4-BE49-F238E27FC236}">
                <a16:creationId xmlns:a16="http://schemas.microsoft.com/office/drawing/2014/main" id="{694E8114-BCB6-4E42-A100-34DDCF2177AA}"/>
              </a:ext>
            </a:extLst>
          </p:cNvPr>
          <p:cNvSpPr>
            <a:spLocks noGrp="1"/>
          </p:cNvSpPr>
          <p:nvPr>
            <p:ph sz="half" idx="1"/>
          </p:nvPr>
        </p:nvSpPr>
        <p:spPr>
          <a:xfrm>
            <a:off x="838200" y="1269507"/>
            <a:ext cx="4183833" cy="4907456"/>
          </a:xfrm>
        </p:spPr>
        <p:txBody>
          <a:bodyPr>
            <a:normAutofit/>
          </a:bodyPr>
          <a:lstStyle/>
          <a:p>
            <a:pPr marL="0" indent="0" algn="ctr">
              <a:buNone/>
            </a:pPr>
            <a:r>
              <a:rPr lang="en-US" sz="2000" dirty="0">
                <a:latin typeface="Arial Black" panose="020B0A04020102020204" pitchFamily="34" charset="0"/>
              </a:rPr>
              <a:t>Bridgeview Park</a:t>
            </a:r>
          </a:p>
          <a:p>
            <a:pPr marL="0" indent="0">
              <a:buNone/>
            </a:pPr>
            <a:r>
              <a:rPr lang="en-US" sz="1400" dirty="0">
                <a:latin typeface="Times New Roman" panose="02020603050405020304" pitchFamily="18" charset="0"/>
                <a:cs typeface="Times New Roman" panose="02020603050405020304" pitchFamily="18" charset="0"/>
              </a:rPr>
              <a:t>Peaceful lakeside park offering scenic bridge views, benches, walking paths &amp; restroom facilities.</a:t>
            </a:r>
          </a:p>
          <a:p>
            <a:pPr marL="0" indent="0">
              <a:buNone/>
            </a:pPr>
            <a:r>
              <a:rPr lang="en-US" sz="14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Address</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W69 Boulevard Dr, St Ignace, MI 49781</a:t>
            </a:r>
          </a:p>
          <a:p>
            <a:pPr marL="0" indent="0">
              <a:buNone/>
            </a:pPr>
            <a:r>
              <a:rPr lang="en-US" sz="1400" dirty="0">
                <a:latin typeface="Times New Roman" panose="02020603050405020304" pitchFamily="18" charset="0"/>
                <a:cs typeface="Times New Roman" panose="02020603050405020304" pitchFamily="18" charset="0"/>
              </a:rPr>
              <a:t>Beautiful Mackinac Bridge views </a:t>
            </a:r>
          </a:p>
          <a:p>
            <a:pPr marL="0" indent="0">
              <a:buNone/>
            </a:pPr>
            <a:r>
              <a:rPr lang="en-US" sz="1400" dirty="0">
                <a:latin typeface="Times New Roman" panose="02020603050405020304" pitchFamily="18" charset="0"/>
                <a:cs typeface="Times New Roman" panose="02020603050405020304" pitchFamily="18" charset="0"/>
              </a:rPr>
              <a:t>Day and Night</a:t>
            </a:r>
          </a:p>
          <a:p>
            <a:endParaRPr lang="en-US" dirty="0"/>
          </a:p>
        </p:txBody>
      </p:sp>
      <p:sp>
        <p:nvSpPr>
          <p:cNvPr id="4" name="Content Placeholder 3">
            <a:extLst>
              <a:ext uri="{FF2B5EF4-FFF2-40B4-BE49-F238E27FC236}">
                <a16:creationId xmlns:a16="http://schemas.microsoft.com/office/drawing/2014/main" id="{967ED23B-428F-4D27-85EF-DB351A2C19AE}"/>
              </a:ext>
            </a:extLst>
          </p:cNvPr>
          <p:cNvSpPr>
            <a:spLocks noGrp="1"/>
          </p:cNvSpPr>
          <p:nvPr>
            <p:ph sz="half" idx="2"/>
          </p:nvPr>
        </p:nvSpPr>
        <p:spPr>
          <a:xfrm>
            <a:off x="6897950" y="1269507"/>
            <a:ext cx="4455850" cy="3859084"/>
          </a:xfrm>
        </p:spPr>
        <p:txBody>
          <a:bodyPr>
            <a:normAutofit/>
          </a:bodyPr>
          <a:lstStyle/>
          <a:p>
            <a:pPr marL="0" indent="0" algn="ctr">
              <a:buNone/>
            </a:pPr>
            <a:r>
              <a:rPr lang="en-US" sz="2000" dirty="0">
                <a:latin typeface="Arial Black" panose="020B0A04020102020204" pitchFamily="34" charset="0"/>
                <a:cs typeface="Times New Roman" panose="02020603050405020304" pitchFamily="18" charset="0"/>
              </a:rPr>
              <a:t>Cut River Bridge</a:t>
            </a:r>
          </a:p>
          <a:p>
            <a:pPr marL="0" indent="0">
              <a:buNone/>
            </a:pPr>
            <a:r>
              <a:rPr lang="en-US" sz="1400" dirty="0">
                <a:latin typeface="Times New Roman" panose="02020603050405020304" pitchFamily="18" charset="0"/>
                <a:cs typeface="Times New Roman" panose="02020603050405020304" pitchFamily="18" charset="0"/>
              </a:rPr>
              <a:t>Travel US-2, west of I-75 for 25 miles. This bridge spans the Cut River Gorge. The roadside parks at each end of the bridge offer off-road parking, walkways on and under the bridge, pitcher pumps for water (in season), nature trails and steps down to the river, then a trail along the river to Lake Michigan’s sandy beach. There is also a small footbridge across the Cut River near the beach.  With a picnic basket, you could spend a whole day here</a:t>
            </a:r>
          </a:p>
          <a:p>
            <a:endParaRPr lang="en-US" dirty="0"/>
          </a:p>
        </p:txBody>
      </p:sp>
      <p:pic>
        <p:nvPicPr>
          <p:cNvPr id="7" name="Picture 6">
            <a:extLst>
              <a:ext uri="{FF2B5EF4-FFF2-40B4-BE49-F238E27FC236}">
                <a16:creationId xmlns:a16="http://schemas.microsoft.com/office/drawing/2014/main" id="{12661A50-E7F0-42E0-B71E-EB66EF4518AA}"/>
              </a:ext>
            </a:extLst>
          </p:cNvPr>
          <p:cNvPicPr>
            <a:picLocks noChangeAspect="1"/>
          </p:cNvPicPr>
          <p:nvPr/>
        </p:nvPicPr>
        <p:blipFill>
          <a:blip r:embed="rId3"/>
          <a:stretch>
            <a:fillRect/>
          </a:stretch>
        </p:blipFill>
        <p:spPr>
          <a:xfrm>
            <a:off x="4590697" y="4422811"/>
            <a:ext cx="2307252" cy="1630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792AB64-0B41-4DB1-94AD-41205E7654A4}"/>
              </a:ext>
            </a:extLst>
          </p:cNvPr>
          <p:cNvSpPr txBox="1"/>
          <p:nvPr/>
        </p:nvSpPr>
        <p:spPr>
          <a:xfrm>
            <a:off x="4386470" y="6053110"/>
            <a:ext cx="266240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Karen Sue Photography</a:t>
            </a:r>
          </a:p>
        </p:txBody>
      </p:sp>
      <p:pic>
        <p:nvPicPr>
          <p:cNvPr id="11" name="Picture 10">
            <a:extLst>
              <a:ext uri="{FF2B5EF4-FFF2-40B4-BE49-F238E27FC236}">
                <a16:creationId xmlns:a16="http://schemas.microsoft.com/office/drawing/2014/main" id="{40A0C782-FEDC-4F18-8888-256D87A8E7EE}"/>
              </a:ext>
            </a:extLst>
          </p:cNvPr>
          <p:cNvPicPr>
            <a:picLocks noChangeAspect="1"/>
          </p:cNvPicPr>
          <p:nvPr/>
        </p:nvPicPr>
        <p:blipFill>
          <a:blip r:embed="rId4"/>
          <a:stretch>
            <a:fillRect/>
          </a:stretch>
        </p:blipFill>
        <p:spPr>
          <a:xfrm>
            <a:off x="1028812" y="4422810"/>
            <a:ext cx="2307252" cy="1630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3C271215-D9B5-47A4-A908-88E442C71BD8}"/>
              </a:ext>
            </a:extLst>
          </p:cNvPr>
          <p:cNvSpPr txBox="1"/>
          <p:nvPr/>
        </p:nvSpPr>
        <p:spPr>
          <a:xfrm>
            <a:off x="719091" y="6053110"/>
            <a:ext cx="2869090"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Photo Credit: stignace.com</a:t>
            </a:r>
          </a:p>
        </p:txBody>
      </p:sp>
      <p:pic>
        <p:nvPicPr>
          <p:cNvPr id="14" name="Picture 13">
            <a:extLst>
              <a:ext uri="{FF2B5EF4-FFF2-40B4-BE49-F238E27FC236}">
                <a16:creationId xmlns:a16="http://schemas.microsoft.com/office/drawing/2014/main" id="{BC0C932E-5671-4E68-A148-8D9447CC0C84}"/>
              </a:ext>
            </a:extLst>
          </p:cNvPr>
          <p:cNvPicPr>
            <a:picLocks noChangeAspect="1"/>
          </p:cNvPicPr>
          <p:nvPr/>
        </p:nvPicPr>
        <p:blipFill>
          <a:blip r:embed="rId5"/>
          <a:stretch>
            <a:fillRect/>
          </a:stretch>
        </p:blipFill>
        <p:spPr>
          <a:xfrm>
            <a:off x="7900465" y="4423414"/>
            <a:ext cx="2450819" cy="1629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347C0E09-18AE-4A3C-B904-91FF0C07FD22}"/>
              </a:ext>
            </a:extLst>
          </p:cNvPr>
          <p:cNvSpPr txBox="1"/>
          <p:nvPr/>
        </p:nvSpPr>
        <p:spPr>
          <a:xfrm>
            <a:off x="8185212" y="6176963"/>
            <a:ext cx="1677879"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Michigan.gov</a:t>
            </a:r>
          </a:p>
        </p:txBody>
      </p:sp>
    </p:spTree>
    <p:extLst>
      <p:ext uri="{BB962C8B-B14F-4D97-AF65-F5344CB8AC3E}">
        <p14:creationId xmlns:p14="http://schemas.microsoft.com/office/powerpoint/2010/main" val="134542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D63F-329B-4470-8EBC-26AC6097011D}"/>
              </a:ext>
            </a:extLst>
          </p:cNvPr>
          <p:cNvSpPr>
            <a:spLocks noGrp="1"/>
          </p:cNvSpPr>
          <p:nvPr>
            <p:ph type="title"/>
          </p:nvPr>
        </p:nvSpPr>
        <p:spPr>
          <a:xfrm>
            <a:off x="838200" y="-319595"/>
            <a:ext cx="10515600" cy="1225117"/>
          </a:xfrm>
        </p:spPr>
        <p:txBody>
          <a:bodyPr>
            <a:normAutofit fontScale="90000"/>
          </a:bodyPr>
          <a:lstStyle/>
          <a:p>
            <a:pPr algn="ctr"/>
            <a:br>
              <a:rPr lang="en-US" sz="4800" dirty="0"/>
            </a:br>
            <a:r>
              <a:rPr lang="en-US" sz="4000" dirty="0">
                <a:latin typeface="Arial Black" panose="020B0A04020102020204" pitchFamily="34" charset="0"/>
              </a:rPr>
              <a:t>Fishing</a:t>
            </a:r>
            <a:br>
              <a:rPr lang="en-US" sz="4800" dirty="0"/>
            </a:br>
            <a:r>
              <a:rPr lang="en-US" sz="1300" dirty="0">
                <a:latin typeface="Times New Roman" panose="02020603050405020304" pitchFamily="18" charset="0"/>
                <a:cs typeface="Times New Roman" panose="02020603050405020304" pitchFamily="18" charset="0"/>
              </a:rPr>
              <a:t>Please bring a paper map with you, GPS and Cell phone signals can be unreliable</a:t>
            </a:r>
            <a:br>
              <a:rPr lang="en-US" sz="4800" dirty="0"/>
            </a:br>
            <a:br>
              <a:rPr lang="en-US" sz="4800" dirty="0"/>
            </a:br>
            <a:endParaRPr lang="en-US" sz="4800" dirty="0"/>
          </a:p>
        </p:txBody>
      </p:sp>
      <p:sp>
        <p:nvSpPr>
          <p:cNvPr id="4" name="Content Placeholder 3">
            <a:extLst>
              <a:ext uri="{FF2B5EF4-FFF2-40B4-BE49-F238E27FC236}">
                <a16:creationId xmlns:a16="http://schemas.microsoft.com/office/drawing/2014/main" id="{2EE88B29-6996-4ED9-A59E-D5F9CA81C5BC}"/>
              </a:ext>
            </a:extLst>
          </p:cNvPr>
          <p:cNvSpPr>
            <a:spLocks noGrp="1"/>
          </p:cNvSpPr>
          <p:nvPr>
            <p:ph sz="half" idx="1"/>
          </p:nvPr>
        </p:nvSpPr>
        <p:spPr>
          <a:xfrm>
            <a:off x="358805" y="905522"/>
            <a:ext cx="5228209" cy="4332303"/>
          </a:xfrm>
        </p:spPr>
        <p:txBody>
          <a:bodyPr>
            <a:normAutofit fontScale="40000" lnSpcReduction="20000"/>
          </a:bodyPr>
          <a:lstStyle/>
          <a:p>
            <a:pPr marL="0" indent="0" algn="ctr">
              <a:buNone/>
            </a:pPr>
            <a:r>
              <a:rPr lang="en-US" sz="3600" dirty="0">
                <a:latin typeface="Arial Black" panose="020B0A04020102020204" pitchFamily="34" charset="0"/>
              </a:rPr>
              <a:t>Carp River Fishing </a:t>
            </a:r>
          </a:p>
          <a:p>
            <a:pPr marL="0" indent="0">
              <a:buNone/>
            </a:pPr>
            <a:r>
              <a:rPr lang="en-US" sz="2600" dirty="0">
                <a:latin typeface="Times New Roman" panose="02020603050405020304" pitchFamily="18" charset="0"/>
                <a:cs typeface="Times New Roman" panose="02020603050405020304" pitchFamily="18" charset="0"/>
              </a:rPr>
              <a:t>Fishing at the mouth of the Carp River.  </a:t>
            </a:r>
          </a:p>
          <a:p>
            <a:pPr marL="0" indent="0">
              <a:buNone/>
            </a:pPr>
            <a:r>
              <a:rPr lang="en-US" sz="2600" dirty="0">
                <a:latin typeface="Times New Roman" panose="02020603050405020304" pitchFamily="18" charset="0"/>
                <a:cs typeface="Times New Roman" panose="02020603050405020304" pitchFamily="18" charset="0"/>
              </a:rPr>
              <a:t>Head north on I-75 to exit #352 (M-123)</a:t>
            </a:r>
          </a:p>
          <a:p>
            <a:pPr marL="0" indent="0">
              <a:buNone/>
            </a:pPr>
            <a:r>
              <a:rPr lang="en-US" sz="2600" dirty="0">
                <a:latin typeface="Times New Roman" panose="02020603050405020304" pitchFamily="18" charset="0"/>
                <a:cs typeface="Times New Roman" panose="02020603050405020304" pitchFamily="18" charset="0"/>
              </a:rPr>
              <a:t> or travel north along Mackinac Trail to M-123 intersection.</a:t>
            </a:r>
          </a:p>
          <a:p>
            <a:pPr marL="0" indent="0">
              <a:buNone/>
            </a:pPr>
            <a:r>
              <a:rPr lang="en-US" sz="2600" dirty="0">
                <a:latin typeface="Times New Roman" panose="02020603050405020304" pitchFamily="18" charset="0"/>
                <a:cs typeface="Times New Roman" panose="02020603050405020304" pitchFamily="18" charset="0"/>
              </a:rPr>
              <a:t>Turn north (left from M-123) (or continue straight north if you are on Mackinac Trail already),</a:t>
            </a:r>
          </a:p>
          <a:p>
            <a:pPr marL="0" indent="0">
              <a:buNone/>
            </a:pPr>
            <a:r>
              <a:rPr lang="en-US" sz="2600" dirty="0">
                <a:latin typeface="Times New Roman" panose="02020603050405020304" pitchFamily="18" charset="0"/>
                <a:cs typeface="Times New Roman" panose="02020603050405020304" pitchFamily="18" charset="0"/>
              </a:rPr>
              <a:t>Drive 4 miles. You will be at an I-75 overpass – turn right on Carp River Road (a gravel road which is parallel to and just before I-75) – sorry, no road sign here (almost adjacent is Gorman Road…paved).</a:t>
            </a:r>
          </a:p>
          <a:p>
            <a:pPr marL="0" indent="0">
              <a:buNone/>
            </a:pPr>
            <a:r>
              <a:rPr lang="en-US" sz="2600" dirty="0">
                <a:latin typeface="Times New Roman" panose="02020603050405020304" pitchFamily="18" charset="0"/>
                <a:cs typeface="Times New Roman" panose="02020603050405020304" pitchFamily="18" charset="0"/>
              </a:rPr>
              <a:t> Drive 4/10 of a mile on the gravel road to US Forest Road #3127 (paved) turn right.</a:t>
            </a:r>
          </a:p>
          <a:p>
            <a:pPr marL="0" indent="0">
              <a:buNone/>
            </a:pPr>
            <a:r>
              <a:rPr lang="en-US" sz="2600" dirty="0">
                <a:latin typeface="Times New Roman" panose="02020603050405020304" pitchFamily="18" charset="0"/>
                <a:cs typeface="Times New Roman" panose="02020603050405020304" pitchFamily="18" charset="0"/>
              </a:rPr>
              <a:t> Stay on pavement 1 mile. Pavement ends near boat launch (launch ramps aren’t paved…for small boats only).</a:t>
            </a:r>
          </a:p>
          <a:p>
            <a:pPr marL="0" indent="0">
              <a:buNone/>
            </a:pPr>
            <a:r>
              <a:rPr lang="en-US" sz="2600" dirty="0">
                <a:latin typeface="Times New Roman" panose="02020603050405020304" pitchFamily="18" charset="0"/>
                <a:cs typeface="Times New Roman" panose="02020603050405020304" pitchFamily="18" charset="0"/>
              </a:rPr>
              <a:t> Continue into gravel parking circle 1/10 mile to (R- rustic).  This fishing site is rated as barrier-free, follow concrete sidewalk to pier.  </a:t>
            </a:r>
          </a:p>
          <a:p>
            <a:pPr marL="0" indent="0">
              <a:buNone/>
            </a:pPr>
            <a:r>
              <a:rPr lang="en-US" sz="2600" dirty="0">
                <a:latin typeface="Times New Roman" panose="02020603050405020304" pitchFamily="18" charset="0"/>
                <a:cs typeface="Times New Roman" panose="02020603050405020304" pitchFamily="18" charset="0"/>
              </a:rPr>
              <a:t>You can cook the fish you catch right here at 2 fire pits (bring your own firewood or charcoal). You may also walk along and fish from a short footpath by the river just north of the pier. Bring your own bait and tackle…and maybe lawn chair(s) and a picnic, as well</a:t>
            </a:r>
          </a:p>
          <a:p>
            <a:endParaRPr lang="en-US" dirty="0"/>
          </a:p>
        </p:txBody>
      </p:sp>
      <p:sp>
        <p:nvSpPr>
          <p:cNvPr id="5" name="Content Placeholder 4">
            <a:extLst>
              <a:ext uri="{FF2B5EF4-FFF2-40B4-BE49-F238E27FC236}">
                <a16:creationId xmlns:a16="http://schemas.microsoft.com/office/drawing/2014/main" id="{B083973E-0149-4E5F-96EA-B56EFD32E965}"/>
              </a:ext>
            </a:extLst>
          </p:cNvPr>
          <p:cNvSpPr>
            <a:spLocks noGrp="1"/>
          </p:cNvSpPr>
          <p:nvPr>
            <p:ph sz="half" idx="2"/>
          </p:nvPr>
        </p:nvSpPr>
        <p:spPr>
          <a:xfrm>
            <a:off x="6604986" y="905522"/>
            <a:ext cx="5291092" cy="3968319"/>
          </a:xfrm>
        </p:spPr>
        <p:txBody>
          <a:bodyPr>
            <a:normAutofit fontScale="40000" lnSpcReduction="20000"/>
          </a:bodyPr>
          <a:lstStyle/>
          <a:p>
            <a:pPr marL="0" indent="0" algn="ctr">
              <a:buNone/>
            </a:pPr>
            <a:r>
              <a:rPr lang="en-US" sz="3600" dirty="0">
                <a:latin typeface="Arial Black" panose="020B0A04020102020204" pitchFamily="34" charset="0"/>
              </a:rPr>
              <a:t>Brevort Lake Campground:</a:t>
            </a:r>
          </a:p>
          <a:p>
            <a:pPr marL="0" indent="0">
              <a:buNone/>
            </a:pPr>
            <a:r>
              <a:rPr lang="en-US" dirty="0"/>
              <a:t> </a:t>
            </a:r>
            <a:r>
              <a:rPr lang="en-US" sz="2500" dirty="0">
                <a:latin typeface="Times New Roman" panose="02020603050405020304" pitchFamily="18" charset="0"/>
                <a:cs typeface="Times New Roman" panose="02020603050405020304" pitchFamily="18" charset="0"/>
              </a:rPr>
              <a:t>Fish off the dock at the campground for free! Or if you have a boat drop it in the water and go out and fish away! </a:t>
            </a:r>
          </a:p>
          <a:p>
            <a:pPr marL="0" indent="0">
              <a:buNone/>
            </a:pPr>
            <a:r>
              <a:rPr lang="en-US" sz="2500" dirty="0">
                <a:latin typeface="Times New Roman" panose="02020603050405020304" pitchFamily="18" charset="0"/>
                <a:cs typeface="Times New Roman" panose="02020603050405020304" pitchFamily="18" charset="0"/>
              </a:rPr>
              <a:t>Directions from the Chamber: Head west on E Goudreau Ave toward Mary St,</a:t>
            </a:r>
          </a:p>
          <a:p>
            <a:pPr marL="0" indent="0">
              <a:buNone/>
            </a:pPr>
            <a:r>
              <a:rPr lang="en-US" sz="2500" dirty="0">
                <a:latin typeface="Times New Roman" panose="02020603050405020304" pitchFamily="18" charset="0"/>
                <a:cs typeface="Times New Roman" panose="02020603050405020304" pitchFamily="18" charset="0"/>
              </a:rPr>
              <a:t>Turn left at the 2nd cross street onto N Marley St,</a:t>
            </a:r>
          </a:p>
          <a:p>
            <a:pPr marL="0" indent="0">
              <a:buNone/>
            </a:pPr>
            <a:r>
              <a:rPr lang="en-US" sz="2500" dirty="0">
                <a:latin typeface="Times New Roman" panose="02020603050405020304" pitchFamily="18" charset="0"/>
                <a:cs typeface="Times New Roman" panose="02020603050405020304" pitchFamily="18" charset="0"/>
              </a:rPr>
              <a:t>Turn right at the 1st cross street onto Portage St,</a:t>
            </a:r>
          </a:p>
          <a:p>
            <a:pPr marL="0" indent="0">
              <a:buNone/>
            </a:pPr>
            <a:r>
              <a:rPr lang="en-US" sz="2500" dirty="0">
                <a:latin typeface="Times New Roman" panose="02020603050405020304" pitchFamily="18" charset="0"/>
                <a:cs typeface="Times New Roman" panose="02020603050405020304" pitchFamily="18" charset="0"/>
              </a:rPr>
              <a:t>Turn left to stay on Portage St, Turn right onto US-2 W,</a:t>
            </a:r>
          </a:p>
          <a:p>
            <a:pPr marL="0" indent="0">
              <a:buNone/>
            </a:pPr>
            <a:r>
              <a:rPr lang="en-US" sz="2500" dirty="0">
                <a:latin typeface="Times New Roman" panose="02020603050405020304" pitchFamily="18" charset="0"/>
                <a:cs typeface="Times New Roman" panose="02020603050405020304" pitchFamily="18" charset="0"/>
              </a:rPr>
              <a:t>Turn right onto Forest Service Rd 3108,</a:t>
            </a:r>
          </a:p>
          <a:p>
            <a:pPr marL="0" indent="0">
              <a:buNone/>
            </a:pPr>
            <a:r>
              <a:rPr lang="en-US" sz="2500" dirty="0">
                <a:latin typeface="Times New Roman" panose="02020603050405020304" pitchFamily="18" charset="0"/>
                <a:cs typeface="Times New Roman" panose="02020603050405020304" pitchFamily="18" charset="0"/>
              </a:rPr>
              <a:t>Turn right onto Park Ln, Slight right to stay on Park Lane, Destination will be on the right</a:t>
            </a:r>
          </a:p>
          <a:p>
            <a:pPr marL="0" indent="0">
              <a:buNone/>
            </a:pPr>
            <a:r>
              <a:rPr lang="en-US" sz="2500" dirty="0">
                <a:latin typeface="Times New Roman" panose="02020603050405020304" pitchFamily="18" charset="0"/>
                <a:cs typeface="Times New Roman" panose="02020603050405020304" pitchFamily="18" charset="0"/>
              </a:rPr>
              <a:t>Brevort Lake Campground, N 4149 Camp Rd.,, St Ignace, MI 49781</a:t>
            </a:r>
          </a:p>
          <a:p>
            <a:endParaRPr lang="en-US" dirty="0"/>
          </a:p>
        </p:txBody>
      </p:sp>
      <p:pic>
        <p:nvPicPr>
          <p:cNvPr id="9" name="Picture 8">
            <a:extLst>
              <a:ext uri="{FF2B5EF4-FFF2-40B4-BE49-F238E27FC236}">
                <a16:creationId xmlns:a16="http://schemas.microsoft.com/office/drawing/2014/main" id="{1781D02F-5A32-4A8B-9FBC-1EE18B3E2DA7}"/>
              </a:ext>
            </a:extLst>
          </p:cNvPr>
          <p:cNvPicPr>
            <a:picLocks noChangeAspect="1"/>
          </p:cNvPicPr>
          <p:nvPr/>
        </p:nvPicPr>
        <p:blipFill>
          <a:blip r:embed="rId2"/>
          <a:stretch>
            <a:fillRect/>
          </a:stretch>
        </p:blipFill>
        <p:spPr>
          <a:xfrm>
            <a:off x="7528263" y="5040400"/>
            <a:ext cx="3178206" cy="1537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D67F2E8-32CE-4EC3-830E-8E23F55D16A1}"/>
              </a:ext>
            </a:extLst>
          </p:cNvPr>
          <p:cNvPicPr>
            <a:picLocks noChangeAspect="1"/>
          </p:cNvPicPr>
          <p:nvPr/>
        </p:nvPicPr>
        <p:blipFill>
          <a:blip r:embed="rId3"/>
          <a:stretch>
            <a:fillRect/>
          </a:stretch>
        </p:blipFill>
        <p:spPr>
          <a:xfrm rot="5400000">
            <a:off x="1864110" y="4294576"/>
            <a:ext cx="1537094" cy="3028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9636DC9-B91D-4596-8497-BBE13CA73317}"/>
              </a:ext>
            </a:extLst>
          </p:cNvPr>
          <p:cNvSpPr txBox="1"/>
          <p:nvPr/>
        </p:nvSpPr>
        <p:spPr>
          <a:xfrm>
            <a:off x="1485531" y="6599586"/>
            <a:ext cx="2957078"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Karen Sue Photography</a:t>
            </a:r>
          </a:p>
        </p:txBody>
      </p:sp>
      <p:sp>
        <p:nvSpPr>
          <p:cNvPr id="10" name="TextBox 9">
            <a:extLst>
              <a:ext uri="{FF2B5EF4-FFF2-40B4-BE49-F238E27FC236}">
                <a16:creationId xmlns:a16="http://schemas.microsoft.com/office/drawing/2014/main" id="{1ADE5D6E-B62E-4B67-A4DE-A36D72FFC32E}"/>
              </a:ext>
            </a:extLst>
          </p:cNvPr>
          <p:cNvSpPr txBox="1"/>
          <p:nvPr/>
        </p:nvSpPr>
        <p:spPr>
          <a:xfrm>
            <a:off x="8123068" y="6377439"/>
            <a:ext cx="2583401" cy="400110"/>
          </a:xfrm>
          <a:prstGeom prst="rect">
            <a:avLst/>
          </a:prstGeom>
          <a:noFill/>
        </p:spPr>
        <p:txBody>
          <a:bodyPr wrap="square" rtlCol="0">
            <a:spAutoFit/>
          </a:bodyPr>
          <a:lstStyle/>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Photo Credit: Fishweb.com</a:t>
            </a:r>
          </a:p>
        </p:txBody>
      </p:sp>
    </p:spTree>
    <p:extLst>
      <p:ext uri="{BB962C8B-B14F-4D97-AF65-F5344CB8AC3E}">
        <p14:creationId xmlns:p14="http://schemas.microsoft.com/office/powerpoint/2010/main" val="2935630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C0B1-8519-43AA-86A9-D82294E0E995}"/>
              </a:ext>
            </a:extLst>
          </p:cNvPr>
          <p:cNvSpPr>
            <a:spLocks noGrp="1"/>
          </p:cNvSpPr>
          <p:nvPr>
            <p:ph type="title"/>
          </p:nvPr>
        </p:nvSpPr>
        <p:spPr/>
        <p:txBody>
          <a:bodyPr>
            <a:normAutofit fontScale="90000"/>
          </a:bodyPr>
          <a:lstStyle/>
          <a:p>
            <a:pPr algn="ctr"/>
            <a:r>
              <a:rPr lang="en-US" sz="3600" dirty="0">
                <a:latin typeface="Arial Black" panose="020B0A04020102020204" pitchFamily="34" charset="0"/>
              </a:rPr>
              <a:t>Fishing</a:t>
            </a:r>
            <a:br>
              <a:rPr lang="en-US" sz="4800" dirty="0"/>
            </a:br>
            <a:r>
              <a:rPr lang="en-US" sz="2000" dirty="0">
                <a:latin typeface="Times New Roman" panose="02020603050405020304" pitchFamily="18" charset="0"/>
                <a:cs typeface="Times New Roman" panose="02020603050405020304" pitchFamily="18" charset="0"/>
              </a:rPr>
              <a:t>Please bring a paper map with you, GPS and Cell phone signals can be unreliable</a:t>
            </a:r>
          </a:p>
        </p:txBody>
      </p:sp>
      <p:sp>
        <p:nvSpPr>
          <p:cNvPr id="4" name="Content Placeholder 3">
            <a:extLst>
              <a:ext uri="{FF2B5EF4-FFF2-40B4-BE49-F238E27FC236}">
                <a16:creationId xmlns:a16="http://schemas.microsoft.com/office/drawing/2014/main" id="{EA6A0273-76D9-4C8E-9BE1-82888C3C61CC}"/>
              </a:ext>
            </a:extLst>
          </p:cNvPr>
          <p:cNvSpPr>
            <a:spLocks noGrp="1"/>
          </p:cNvSpPr>
          <p:nvPr>
            <p:ph sz="half" idx="1"/>
          </p:nvPr>
        </p:nvSpPr>
        <p:spPr>
          <a:xfrm>
            <a:off x="435198" y="1690688"/>
            <a:ext cx="6050873" cy="4919732"/>
          </a:xfrm>
        </p:spPr>
        <p:txBody>
          <a:bodyPr>
            <a:normAutofit fontScale="40000" lnSpcReduction="20000"/>
          </a:bodyPr>
          <a:lstStyle/>
          <a:p>
            <a:pPr marL="0" indent="0" algn="ctr">
              <a:buNone/>
            </a:pPr>
            <a:r>
              <a:rPr lang="en-US" sz="4200" dirty="0">
                <a:latin typeface="Arial Black" panose="020B0A04020102020204" pitchFamily="34" charset="0"/>
              </a:rPr>
              <a:t>Trout Lake</a:t>
            </a:r>
          </a:p>
          <a:p>
            <a:pPr marL="0" indent="0">
              <a:buNone/>
            </a:pPr>
            <a:r>
              <a:rPr lang="en-US" sz="3300" dirty="0">
                <a:latin typeface="Times New Roman" panose="02020603050405020304" pitchFamily="18" charset="0"/>
                <a:cs typeface="Times New Roman" panose="02020603050405020304" pitchFamily="18" charset="0"/>
              </a:rPr>
              <a:t>(Scenic Route, passage may be difficult depending on the season)</a:t>
            </a:r>
          </a:p>
          <a:p>
            <a:pPr marL="0" indent="0">
              <a:buNone/>
            </a:pPr>
            <a:endParaRPr lang="en-US" sz="3300" dirty="0">
              <a:latin typeface="Times New Roman" panose="02020603050405020304" pitchFamily="18" charset="0"/>
              <a:cs typeface="Times New Roman" panose="02020603050405020304" pitchFamily="18" charset="0"/>
            </a:endParaRPr>
          </a:p>
          <a:p>
            <a:pPr marL="0" indent="0">
              <a:buNone/>
            </a:pPr>
            <a:r>
              <a:rPr lang="en-US" sz="3300" dirty="0">
                <a:latin typeface="Times New Roman" panose="02020603050405020304" pitchFamily="18" charset="0"/>
                <a:cs typeface="Times New Roman" panose="02020603050405020304" pitchFamily="18" charset="0"/>
              </a:rPr>
              <a:t>Fish off the Beach or Dock or Drop your boat in the water and cruise out to the middle. </a:t>
            </a:r>
          </a:p>
          <a:p>
            <a:pPr marL="0" indent="0">
              <a:buNone/>
            </a:pPr>
            <a:r>
              <a:rPr lang="en-US" sz="3300" dirty="0">
                <a:latin typeface="Times New Roman" panose="02020603050405020304" pitchFamily="18" charset="0"/>
                <a:cs typeface="Times New Roman" panose="02020603050405020304" pitchFamily="18" charset="0"/>
              </a:rPr>
              <a:t>Directions from Chamber: Head west on E Goudreau Ave toward Mary St,</a:t>
            </a:r>
          </a:p>
          <a:p>
            <a:pPr marL="0" indent="0">
              <a:buNone/>
            </a:pPr>
            <a:r>
              <a:rPr lang="en-US" sz="3300" dirty="0">
                <a:latin typeface="Times New Roman" panose="02020603050405020304" pitchFamily="18" charset="0"/>
                <a:cs typeface="Times New Roman" panose="02020603050405020304" pitchFamily="18" charset="0"/>
              </a:rPr>
              <a:t>Turn left at the 2nd cross street onto N Marley St, Turn right at the 1st cross street onto Portage St,</a:t>
            </a:r>
          </a:p>
          <a:p>
            <a:pPr marL="0" indent="0">
              <a:buNone/>
            </a:pPr>
            <a:r>
              <a:rPr lang="en-US" sz="3300" dirty="0">
                <a:latin typeface="Times New Roman" panose="02020603050405020304" pitchFamily="18" charset="0"/>
                <a:cs typeface="Times New Roman" panose="02020603050405020304" pitchFamily="18" charset="0"/>
              </a:rPr>
              <a:t>Turn right to merge onto I-75 N toward Sault Ste Marie ,Merge onto I-75 N, Take exit 352 for M-123 toward Newberry, Turn left onto M-123 N,</a:t>
            </a:r>
          </a:p>
          <a:p>
            <a:pPr marL="0" indent="0">
              <a:buNone/>
            </a:pPr>
            <a:r>
              <a:rPr lang="en-US" sz="3300" dirty="0">
                <a:latin typeface="Times New Roman" panose="02020603050405020304" pitchFamily="18" charset="0"/>
                <a:cs typeface="Times New Roman" panose="02020603050405020304" pitchFamily="18" charset="0"/>
              </a:rPr>
              <a:t>Turn left onto Worth Rd, Turn right onto Town Line Rd,</a:t>
            </a:r>
          </a:p>
          <a:p>
            <a:pPr marL="0" indent="0">
              <a:buNone/>
            </a:pPr>
            <a:r>
              <a:rPr lang="en-US" sz="3300" dirty="0">
                <a:latin typeface="Times New Roman" panose="02020603050405020304" pitchFamily="18" charset="0"/>
                <a:cs typeface="Times New Roman" panose="02020603050405020304" pitchFamily="18" charset="0"/>
              </a:rPr>
              <a:t>Turn right onto Ozark Trail, Continue onto Carp River Rd, Continue onto S Carp River Truck Trail,</a:t>
            </a:r>
          </a:p>
          <a:p>
            <a:pPr marL="0" indent="0">
              <a:buNone/>
            </a:pPr>
            <a:r>
              <a:rPr lang="en-US" sz="3300" dirty="0">
                <a:latin typeface="Times New Roman" panose="02020603050405020304" pitchFamily="18" charset="0"/>
                <a:cs typeface="Times New Roman" panose="02020603050405020304" pitchFamily="18" charset="0"/>
              </a:rPr>
              <a:t>Turn right to stay on S Carp River Truck Trail,</a:t>
            </a:r>
          </a:p>
          <a:p>
            <a:pPr marL="0" indent="0">
              <a:buNone/>
            </a:pPr>
            <a:r>
              <a:rPr lang="en-US" sz="3300" dirty="0">
                <a:latin typeface="Times New Roman" panose="02020603050405020304" pitchFamily="18" charset="0"/>
                <a:cs typeface="Times New Roman" panose="02020603050405020304" pitchFamily="18" charset="0"/>
              </a:rPr>
              <a:t>Turn left at the 1st cross street onto W Huckleberry Lake Rd,</a:t>
            </a:r>
          </a:p>
          <a:p>
            <a:pPr marL="0" indent="0">
              <a:buNone/>
            </a:pPr>
            <a:r>
              <a:rPr lang="en-US" sz="3300" dirty="0">
                <a:latin typeface="Times New Roman" panose="02020603050405020304" pitchFamily="18" charset="0"/>
                <a:cs typeface="Times New Roman" panose="02020603050405020304" pitchFamily="18" charset="0"/>
              </a:rPr>
              <a:t>Turn right onto S O J Miller Rd, Destination will be on the right</a:t>
            </a:r>
          </a:p>
          <a:p>
            <a:pPr marL="0" indent="0">
              <a:buNone/>
            </a:pPr>
            <a:r>
              <a:rPr lang="en-US" sz="3300" dirty="0">
                <a:latin typeface="Times New Roman" panose="02020603050405020304" pitchFamily="18" charset="0"/>
                <a:cs typeface="Times New Roman" panose="02020603050405020304" pitchFamily="18" charset="0"/>
              </a:rPr>
              <a:t>Trout Lake Resort, 22477 S O J Miller Rd, Trout Lake, MI 49793</a:t>
            </a:r>
          </a:p>
          <a:p>
            <a:pPr marL="0" indent="0">
              <a:buNone/>
            </a:pPr>
            <a:endParaRPr lang="en-US" sz="2900" dirty="0"/>
          </a:p>
          <a:p>
            <a:endParaRPr lang="en-US" dirty="0"/>
          </a:p>
        </p:txBody>
      </p:sp>
      <p:sp>
        <p:nvSpPr>
          <p:cNvPr id="5" name="Content Placeholder 4">
            <a:extLst>
              <a:ext uri="{FF2B5EF4-FFF2-40B4-BE49-F238E27FC236}">
                <a16:creationId xmlns:a16="http://schemas.microsoft.com/office/drawing/2014/main" id="{89338416-182F-4045-B35C-65D0AD5EFFAB}"/>
              </a:ext>
            </a:extLst>
          </p:cNvPr>
          <p:cNvSpPr>
            <a:spLocks noGrp="1"/>
          </p:cNvSpPr>
          <p:nvPr>
            <p:ph sz="half" idx="2"/>
          </p:nvPr>
        </p:nvSpPr>
        <p:spPr>
          <a:xfrm>
            <a:off x="7350711" y="1825624"/>
            <a:ext cx="4347645" cy="4468643"/>
          </a:xfrm>
        </p:spPr>
        <p:txBody>
          <a:bodyPr>
            <a:normAutofit fontScale="40000" lnSpcReduction="20000"/>
          </a:bodyPr>
          <a:lstStyle/>
          <a:p>
            <a:pPr marL="0" indent="0" algn="ctr">
              <a:buNone/>
            </a:pPr>
            <a:r>
              <a:rPr lang="en-US" sz="4200" dirty="0">
                <a:latin typeface="Arial Black" panose="020B0A04020102020204" pitchFamily="34" charset="0"/>
              </a:rPr>
              <a:t>Trout Lake</a:t>
            </a:r>
          </a:p>
          <a:p>
            <a:pPr marL="0" indent="0" algn="ctr">
              <a:buNone/>
            </a:pPr>
            <a:r>
              <a:rPr lang="en-US" sz="3300" dirty="0">
                <a:latin typeface="Times New Roman" panose="02020603050405020304" pitchFamily="18" charset="0"/>
                <a:cs typeface="Times New Roman" panose="02020603050405020304" pitchFamily="18" charset="0"/>
              </a:rPr>
              <a:t>(Direct Route)</a:t>
            </a:r>
          </a:p>
          <a:p>
            <a:pPr marL="0" indent="0">
              <a:buNone/>
            </a:pPr>
            <a:r>
              <a:rPr lang="en-US" sz="3300" dirty="0">
                <a:latin typeface="Times New Roman" panose="02020603050405020304" pitchFamily="18" charset="0"/>
                <a:cs typeface="Times New Roman" panose="02020603050405020304" pitchFamily="18" charset="0"/>
              </a:rPr>
              <a:t>Take I75 North to Exit 352</a:t>
            </a:r>
          </a:p>
          <a:p>
            <a:pPr marL="0" indent="0">
              <a:buNone/>
            </a:pPr>
            <a:r>
              <a:rPr lang="en-US" sz="3300" dirty="0">
                <a:latin typeface="Times New Roman" panose="02020603050405020304" pitchFamily="18" charset="0"/>
                <a:cs typeface="Times New Roman" panose="02020603050405020304" pitchFamily="18" charset="0"/>
              </a:rPr>
              <a:t>Turn Left</a:t>
            </a:r>
          </a:p>
          <a:p>
            <a:pPr marL="0" indent="0">
              <a:buNone/>
            </a:pPr>
            <a:r>
              <a:rPr lang="en-US" sz="3300" dirty="0">
                <a:latin typeface="Times New Roman" panose="02020603050405020304" pitchFamily="18" charset="0"/>
                <a:cs typeface="Times New Roman" panose="02020603050405020304" pitchFamily="18" charset="0"/>
              </a:rPr>
              <a:t>Stay on 123 and follow the signs to Trout Lake</a:t>
            </a:r>
          </a:p>
        </p:txBody>
      </p:sp>
      <p:pic>
        <p:nvPicPr>
          <p:cNvPr id="7" name="Picture 6">
            <a:extLst>
              <a:ext uri="{FF2B5EF4-FFF2-40B4-BE49-F238E27FC236}">
                <a16:creationId xmlns:a16="http://schemas.microsoft.com/office/drawing/2014/main" id="{725E1555-C43A-4A6B-81D8-ACA57720720D}"/>
              </a:ext>
            </a:extLst>
          </p:cNvPr>
          <p:cNvPicPr>
            <a:picLocks noChangeAspect="1"/>
          </p:cNvPicPr>
          <p:nvPr/>
        </p:nvPicPr>
        <p:blipFill>
          <a:blip r:embed="rId2"/>
          <a:stretch>
            <a:fillRect/>
          </a:stretch>
        </p:blipFill>
        <p:spPr>
          <a:xfrm>
            <a:off x="7448365" y="3775363"/>
            <a:ext cx="3731006" cy="2272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40C7A40-C6C2-48B7-B4CF-ADCF818CC9FE}"/>
              </a:ext>
            </a:extLst>
          </p:cNvPr>
          <p:cNvSpPr txBox="1"/>
          <p:nvPr/>
        </p:nvSpPr>
        <p:spPr>
          <a:xfrm>
            <a:off x="8256233" y="6125592"/>
            <a:ext cx="2334827"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Photo Credit: exploringthenorth.com</a:t>
            </a:r>
          </a:p>
        </p:txBody>
      </p:sp>
    </p:spTree>
    <p:extLst>
      <p:ext uri="{BB962C8B-B14F-4D97-AF65-F5344CB8AC3E}">
        <p14:creationId xmlns:p14="http://schemas.microsoft.com/office/powerpoint/2010/main" val="417141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904</TotalTime>
  <Words>2072</Words>
  <Application>Microsoft Office PowerPoint</Application>
  <PresentationFormat>Widescreen</PresentationFormat>
  <Paragraphs>173</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Calibri</vt:lpstr>
      <vt:lpstr>Franklin Gothic Heavy</vt:lpstr>
      <vt:lpstr>Times New Roman</vt:lpstr>
      <vt:lpstr>Gallery</vt:lpstr>
      <vt:lpstr>THRIFTY TOURISTS’ GUIDE  TO ST. IGNACE</vt:lpstr>
      <vt:lpstr>Huron Board Walk                                      </vt:lpstr>
      <vt:lpstr> Beaches</vt:lpstr>
      <vt:lpstr> Sea Stacks</vt:lpstr>
      <vt:lpstr>Museums</vt:lpstr>
      <vt:lpstr>St Ignace  Public Library</vt:lpstr>
      <vt:lpstr>Bridge Viewing</vt:lpstr>
      <vt:lpstr> Fishing Please bring a paper map with you, GPS and Cell phone signals can be unreliable  </vt:lpstr>
      <vt:lpstr>Fishing Please bring a paper map with you, GPS and Cell phone signals can be unreliable</vt:lpstr>
      <vt:lpstr>Fishing Please bring a paper map with you, GPS and Cell phone signals can be unreliable. </vt:lpstr>
      <vt:lpstr>Weekly Events</vt:lpstr>
      <vt:lpstr>Local Attractions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SUCHA DEAL! THRIFTY TOURISTS’ GUIDE TO ST. IGNACE</dc:title>
  <dc:creator>Chamber Admin</dc:creator>
  <cp:lastModifiedBy>Director</cp:lastModifiedBy>
  <cp:revision>76</cp:revision>
  <cp:lastPrinted>2021-02-22T16:32:07Z</cp:lastPrinted>
  <dcterms:created xsi:type="dcterms:W3CDTF">2019-06-02T16:13:07Z</dcterms:created>
  <dcterms:modified xsi:type="dcterms:W3CDTF">2021-03-01T15:30:37Z</dcterms:modified>
</cp:coreProperties>
</file>